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9" r:id="rId4"/>
    <p:sldId id="302" r:id="rId5"/>
    <p:sldId id="312" r:id="rId6"/>
    <p:sldId id="263" r:id="rId7"/>
    <p:sldId id="300" r:id="rId8"/>
    <p:sldId id="304" r:id="rId9"/>
    <p:sldId id="264" r:id="rId10"/>
    <p:sldId id="313" r:id="rId11"/>
    <p:sldId id="320" r:id="rId12"/>
    <p:sldId id="329" r:id="rId13"/>
    <p:sldId id="306" r:id="rId14"/>
    <p:sldId id="325" r:id="rId15"/>
    <p:sldId id="326" r:id="rId16"/>
    <p:sldId id="327" r:id="rId17"/>
    <p:sldId id="324" r:id="rId18"/>
    <p:sldId id="307" r:id="rId19"/>
    <p:sldId id="309" r:id="rId20"/>
    <p:sldId id="315" r:id="rId21"/>
    <p:sldId id="328" r:id="rId22"/>
    <p:sldId id="314" r:id="rId23"/>
    <p:sldId id="265"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33" userDrawn="1">
          <p15:clr>
            <a:srgbClr val="A4A3A4"/>
          </p15:clr>
        </p15:guide>
        <p15:guide id="2" pos="21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FFC000"/>
    <a:srgbClr val="7F7F7F"/>
    <a:srgbClr val="000000"/>
    <a:srgbClr val="DBE9F1"/>
    <a:srgbClr val="306779"/>
    <a:srgbClr val="F4F4F4"/>
    <a:srgbClr val="17406D"/>
    <a:srgbClr val="2F805B"/>
    <a:srgbClr val="399D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95" autoAdjust="0"/>
    <p:restoredTop sz="95320" autoAdjust="0"/>
  </p:normalViewPr>
  <p:slideViewPr>
    <p:cSldViewPr snapToGrid="0">
      <p:cViewPr varScale="1">
        <p:scale>
          <a:sx n="73" d="100"/>
          <a:sy n="73" d="100"/>
        </p:scale>
        <p:origin x="912" y="60"/>
      </p:cViewPr>
      <p:guideLst>
        <p:guide orient="horz" pos="4133"/>
        <p:guide pos="21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98767-75D6-453C-B916-EB6E40F79E60}" type="datetimeFigureOut">
              <a:rPr lang="zh-CN" altLang="en-US" smtClean="0"/>
              <a:t>2021/1/14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91385-B5F0-4CF7-9644-8626B9AA18B9}" type="slidenum">
              <a:rPr lang="zh-CN" altLang="en-US" smtClean="0"/>
              <a:t>‹#›</a:t>
            </a:fld>
            <a:endParaRPr lang="zh-CN" altLang="en-US"/>
          </a:p>
        </p:txBody>
      </p:sp>
    </p:spTree>
    <p:extLst>
      <p:ext uri="{BB962C8B-B14F-4D97-AF65-F5344CB8AC3E}">
        <p14:creationId xmlns:p14="http://schemas.microsoft.com/office/powerpoint/2010/main" val="2344494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1</a:t>
            </a:fld>
            <a:endParaRPr lang="zh-CN" altLang="en-US"/>
          </a:p>
        </p:txBody>
      </p:sp>
    </p:spTree>
    <p:extLst>
      <p:ext uri="{BB962C8B-B14F-4D97-AF65-F5344CB8AC3E}">
        <p14:creationId xmlns:p14="http://schemas.microsoft.com/office/powerpoint/2010/main" val="1121911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11</a:t>
            </a:fld>
            <a:endParaRPr lang="zh-CN" altLang="en-US"/>
          </a:p>
        </p:txBody>
      </p:sp>
    </p:spTree>
    <p:extLst>
      <p:ext uri="{BB962C8B-B14F-4D97-AF65-F5344CB8AC3E}">
        <p14:creationId xmlns:p14="http://schemas.microsoft.com/office/powerpoint/2010/main" val="279780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这一页就是雷达所适配的球机列表，我已经全部写出来了，可以看到几乎囊括了所有的</a:t>
            </a:r>
            <a:r>
              <a:rPr lang="en-US" altLang="zh-CN" dirty="0" smtClean="0"/>
              <a:t>DAHUA</a:t>
            </a:r>
            <a:r>
              <a:rPr lang="zh-CN" altLang="en-US" dirty="0" smtClean="0"/>
              <a:t>球机，至于其他的相机例如热成像球机就需要定制了，以上信息可以作为参考。</a:t>
            </a:r>
            <a:endParaRPr lang="en-US" altLang="zh-CN" dirty="0" smtClean="0"/>
          </a:p>
          <a:p>
            <a:r>
              <a:rPr lang="en-US" altLang="zh-CN" dirty="0" smtClean="0"/>
              <a:t>This page is a list of the PTZ cameras that the radar is compatible with. I have written them all. You can see that almost all DAHUA PTZ cameras are included. As for other cameras such as thermal PTZ cameras, they need to be customized. The above information can be consulted.</a:t>
            </a:r>
            <a:endParaRPr lang="zh-CN" altLang="en-US" dirty="0"/>
          </a:p>
        </p:txBody>
      </p:sp>
      <p:sp>
        <p:nvSpPr>
          <p:cNvPr id="4" name="灯片编号占位符 3"/>
          <p:cNvSpPr>
            <a:spLocks noGrp="1"/>
          </p:cNvSpPr>
          <p:nvPr>
            <p:ph type="sldNum" sz="quarter" idx="10"/>
          </p:nvPr>
        </p:nvSpPr>
        <p:spPr/>
        <p:txBody>
          <a:bodyPr/>
          <a:lstStyle/>
          <a:p>
            <a:fld id="{AFB88675-E290-45E9-B9F4-5A37091722C0}" type="slidenum">
              <a:rPr lang="zh-CN" altLang="en-US" smtClean="0"/>
              <a:t>12</a:t>
            </a:fld>
            <a:endParaRPr lang="zh-CN" altLang="en-US"/>
          </a:p>
        </p:txBody>
      </p:sp>
    </p:spTree>
    <p:extLst>
      <p:ext uri="{BB962C8B-B14F-4D97-AF65-F5344CB8AC3E}">
        <p14:creationId xmlns:p14="http://schemas.microsoft.com/office/powerpoint/2010/main" val="487404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13</a:t>
            </a:fld>
            <a:endParaRPr lang="zh-CN" altLang="en-US"/>
          </a:p>
        </p:txBody>
      </p:sp>
    </p:spTree>
    <p:extLst>
      <p:ext uri="{BB962C8B-B14F-4D97-AF65-F5344CB8AC3E}">
        <p14:creationId xmlns:p14="http://schemas.microsoft.com/office/powerpoint/2010/main" val="3896934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F91385-B5F0-4CF7-9644-8626B9AA18B9}" type="slidenum">
              <a:rPr lang="zh-CN" altLang="en-US" smtClean="0"/>
              <a:t>14</a:t>
            </a:fld>
            <a:endParaRPr lang="zh-CN" altLang="en-US"/>
          </a:p>
        </p:txBody>
      </p:sp>
    </p:spTree>
    <p:extLst>
      <p:ext uri="{BB962C8B-B14F-4D97-AF65-F5344CB8AC3E}">
        <p14:creationId xmlns:p14="http://schemas.microsoft.com/office/powerpoint/2010/main" val="3031839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F91385-B5F0-4CF7-9644-8626B9AA18B9}" type="slidenum">
              <a:rPr lang="zh-CN" altLang="en-US" smtClean="0"/>
              <a:t>15</a:t>
            </a:fld>
            <a:endParaRPr lang="zh-CN" altLang="en-US"/>
          </a:p>
        </p:txBody>
      </p:sp>
    </p:spTree>
    <p:extLst>
      <p:ext uri="{BB962C8B-B14F-4D97-AF65-F5344CB8AC3E}">
        <p14:creationId xmlns:p14="http://schemas.microsoft.com/office/powerpoint/2010/main" val="3723765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F91385-B5F0-4CF7-9644-8626B9AA18B9}" type="slidenum">
              <a:rPr lang="zh-CN" altLang="en-US" smtClean="0"/>
              <a:t>16</a:t>
            </a:fld>
            <a:endParaRPr lang="zh-CN" altLang="en-US"/>
          </a:p>
        </p:txBody>
      </p:sp>
    </p:spTree>
    <p:extLst>
      <p:ext uri="{BB962C8B-B14F-4D97-AF65-F5344CB8AC3E}">
        <p14:creationId xmlns:p14="http://schemas.microsoft.com/office/powerpoint/2010/main" val="3334520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F91385-B5F0-4CF7-9644-8626B9AA18B9}" type="slidenum">
              <a:rPr lang="zh-CN" altLang="en-US" smtClean="0"/>
              <a:t>17</a:t>
            </a:fld>
            <a:endParaRPr lang="zh-CN" altLang="en-US"/>
          </a:p>
        </p:txBody>
      </p:sp>
    </p:spTree>
    <p:extLst>
      <p:ext uri="{BB962C8B-B14F-4D97-AF65-F5344CB8AC3E}">
        <p14:creationId xmlns:p14="http://schemas.microsoft.com/office/powerpoint/2010/main" val="107725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18</a:t>
            </a:fld>
            <a:endParaRPr lang="zh-CN" altLang="en-US"/>
          </a:p>
        </p:txBody>
      </p:sp>
    </p:spTree>
    <p:extLst>
      <p:ext uri="{BB962C8B-B14F-4D97-AF65-F5344CB8AC3E}">
        <p14:creationId xmlns:p14="http://schemas.microsoft.com/office/powerpoint/2010/main" val="3009140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19</a:t>
            </a:fld>
            <a:endParaRPr lang="zh-CN" altLang="en-US"/>
          </a:p>
        </p:txBody>
      </p:sp>
    </p:spTree>
    <p:extLst>
      <p:ext uri="{BB962C8B-B14F-4D97-AF65-F5344CB8AC3E}">
        <p14:creationId xmlns:p14="http://schemas.microsoft.com/office/powerpoint/2010/main" val="1269142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20</a:t>
            </a:fld>
            <a:endParaRPr lang="zh-CN" altLang="en-US"/>
          </a:p>
        </p:txBody>
      </p:sp>
    </p:spTree>
    <p:extLst>
      <p:ext uri="{BB962C8B-B14F-4D97-AF65-F5344CB8AC3E}">
        <p14:creationId xmlns:p14="http://schemas.microsoft.com/office/powerpoint/2010/main" val="426125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2</a:t>
            </a:fld>
            <a:endParaRPr lang="zh-CN" altLang="en-US"/>
          </a:p>
        </p:txBody>
      </p:sp>
    </p:spTree>
    <p:extLst>
      <p:ext uri="{BB962C8B-B14F-4D97-AF65-F5344CB8AC3E}">
        <p14:creationId xmlns:p14="http://schemas.microsoft.com/office/powerpoint/2010/main" val="1632615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21</a:t>
            </a:fld>
            <a:endParaRPr lang="zh-CN" altLang="en-US"/>
          </a:p>
        </p:txBody>
      </p:sp>
    </p:spTree>
    <p:extLst>
      <p:ext uri="{BB962C8B-B14F-4D97-AF65-F5344CB8AC3E}">
        <p14:creationId xmlns:p14="http://schemas.microsoft.com/office/powerpoint/2010/main" val="2111493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23</a:t>
            </a:fld>
            <a:endParaRPr lang="zh-CN" altLang="en-US"/>
          </a:p>
        </p:txBody>
      </p:sp>
    </p:spTree>
    <p:extLst>
      <p:ext uri="{BB962C8B-B14F-4D97-AF65-F5344CB8AC3E}">
        <p14:creationId xmlns:p14="http://schemas.microsoft.com/office/powerpoint/2010/main" val="65285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3</a:t>
            </a:fld>
            <a:endParaRPr lang="zh-CN" altLang="en-US"/>
          </a:p>
        </p:txBody>
      </p:sp>
    </p:spTree>
    <p:extLst>
      <p:ext uri="{BB962C8B-B14F-4D97-AF65-F5344CB8AC3E}">
        <p14:creationId xmlns:p14="http://schemas.microsoft.com/office/powerpoint/2010/main" val="355711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F91385-B5F0-4CF7-9644-8626B9AA18B9}" type="slidenum">
              <a:rPr lang="zh-CN" altLang="en-US" smtClean="0"/>
              <a:t>4</a:t>
            </a:fld>
            <a:endParaRPr lang="zh-CN" altLang="en-US"/>
          </a:p>
        </p:txBody>
      </p:sp>
    </p:spTree>
    <p:extLst>
      <p:ext uri="{BB962C8B-B14F-4D97-AF65-F5344CB8AC3E}">
        <p14:creationId xmlns:p14="http://schemas.microsoft.com/office/powerpoint/2010/main" val="80719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6</a:t>
            </a:fld>
            <a:endParaRPr lang="zh-CN" altLang="en-US"/>
          </a:p>
        </p:txBody>
      </p:sp>
    </p:spTree>
    <p:extLst>
      <p:ext uri="{BB962C8B-B14F-4D97-AF65-F5344CB8AC3E}">
        <p14:creationId xmlns:p14="http://schemas.microsoft.com/office/powerpoint/2010/main" val="1404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F91385-B5F0-4CF7-9644-8626B9AA18B9}" type="slidenum">
              <a:rPr lang="zh-CN" altLang="en-US" smtClean="0"/>
              <a:t>7</a:t>
            </a:fld>
            <a:endParaRPr lang="zh-CN" altLang="en-US"/>
          </a:p>
        </p:txBody>
      </p:sp>
    </p:spTree>
    <p:extLst>
      <p:ext uri="{BB962C8B-B14F-4D97-AF65-F5344CB8AC3E}">
        <p14:creationId xmlns:p14="http://schemas.microsoft.com/office/powerpoint/2010/main" val="2465752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F91385-B5F0-4CF7-9644-8626B9AA18B9}" type="slidenum">
              <a:rPr lang="zh-CN" altLang="en-US" smtClean="0"/>
              <a:t>8</a:t>
            </a:fld>
            <a:endParaRPr lang="zh-CN" altLang="en-US"/>
          </a:p>
        </p:txBody>
      </p:sp>
    </p:spTree>
    <p:extLst>
      <p:ext uri="{BB962C8B-B14F-4D97-AF65-F5344CB8AC3E}">
        <p14:creationId xmlns:p14="http://schemas.microsoft.com/office/powerpoint/2010/main" val="422582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F91385-B5F0-4CF7-9644-8626B9AA18B9}" type="slidenum">
              <a:rPr lang="zh-CN" altLang="en-US" smtClean="0"/>
              <a:t>9</a:t>
            </a:fld>
            <a:endParaRPr lang="zh-CN" altLang="en-US"/>
          </a:p>
        </p:txBody>
      </p:sp>
    </p:spTree>
    <p:extLst>
      <p:ext uri="{BB962C8B-B14F-4D97-AF65-F5344CB8AC3E}">
        <p14:creationId xmlns:p14="http://schemas.microsoft.com/office/powerpoint/2010/main" val="509093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F91385-B5F0-4CF7-9644-8626B9AA18B9}" type="slidenum">
              <a:rPr lang="zh-CN" altLang="en-US" smtClean="0"/>
              <a:t>10</a:t>
            </a:fld>
            <a:endParaRPr lang="zh-CN" altLang="en-US"/>
          </a:p>
        </p:txBody>
      </p:sp>
    </p:spTree>
    <p:extLst>
      <p:ext uri="{BB962C8B-B14F-4D97-AF65-F5344CB8AC3E}">
        <p14:creationId xmlns:p14="http://schemas.microsoft.com/office/powerpoint/2010/main" val="19989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378050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337877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878315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3">
            <a:extLst/>
          </p:cNvPr>
          <p:cNvSpPr>
            <a:spLocks noGrp="1" noChangeArrowheads="1"/>
          </p:cNvSpPr>
          <p:nvPr>
            <p:ph type="dt" sz="half" idx="10"/>
          </p:nvPr>
        </p:nvSpPr>
        <p:spPr>
          <a:ln/>
        </p:spPr>
        <p:txBody>
          <a:bodyPr/>
          <a:lstStyle>
            <a:lvl1pPr>
              <a:defRPr/>
            </a:lvl1pPr>
          </a:lstStyle>
          <a:p>
            <a:pPr>
              <a:defRPr/>
            </a:pPr>
            <a:fld id="{D1A5143C-7D47-4643-A457-8540D7A8B1B5}" type="datetime1">
              <a:rPr lang="zh-CN" altLang="en-US"/>
              <a:pPr>
                <a:defRPr/>
              </a:pPr>
              <a:t>2021/1/14</a:t>
            </a:fld>
            <a:endParaRPr lang="zh-CN" altLang="en-US" sz="1800">
              <a:solidFill>
                <a:schemeClr val="tx1"/>
              </a:solidFill>
            </a:endParaRPr>
          </a:p>
        </p:txBody>
      </p:sp>
      <p:sp>
        <p:nvSpPr>
          <p:cNvPr id="4" name="页脚占位符 4">
            <a:extLst/>
          </p:cNvPr>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a:extLst/>
          </p:cNvPr>
          <p:cNvSpPr>
            <a:spLocks noGrp="1" noChangeArrowheads="1"/>
          </p:cNvSpPr>
          <p:nvPr>
            <p:ph type="sldNum" sz="quarter" idx="12"/>
          </p:nvPr>
        </p:nvSpPr>
        <p:spPr>
          <a:ln/>
        </p:spPr>
        <p:txBody>
          <a:bodyPr/>
          <a:lstStyle>
            <a:lvl1pPr>
              <a:defRPr/>
            </a:lvl1pPr>
          </a:lstStyle>
          <a:p>
            <a:pPr>
              <a:defRPr/>
            </a:pPr>
            <a:fld id="{976418FB-52E7-4F86-AE7B-A74B35A0120A}"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851601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48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220222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321277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383910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396917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3626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110603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1434677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B290049-E90A-4EB2-898E-E1E7C85E421D}" type="datetimeFigureOut">
              <a:rPr lang="zh-CN" altLang="en-US" smtClean="0"/>
              <a:t>2021/1/14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1381600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90049-E90A-4EB2-898E-E1E7C85E421D}" type="datetimeFigureOut">
              <a:rPr lang="zh-CN" altLang="en-US" smtClean="0"/>
              <a:t>2021/1/14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B9491-CA99-4923-9C10-84C7D11DFD44}" type="slidenum">
              <a:rPr lang="zh-CN" altLang="en-US" smtClean="0"/>
              <a:t>‹#›</a:t>
            </a:fld>
            <a:endParaRPr lang="zh-CN" altLang="en-US"/>
          </a:p>
        </p:txBody>
      </p:sp>
    </p:spTree>
    <p:extLst>
      <p:ext uri="{BB962C8B-B14F-4D97-AF65-F5344CB8AC3E}">
        <p14:creationId xmlns:p14="http://schemas.microsoft.com/office/powerpoint/2010/main" val="317551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5.pn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75.png"/><Relationship Id="rId21" Type="http://schemas.openxmlformats.org/officeDocument/2006/relationships/image" Target="../media/image103.png"/><Relationship Id="rId7" Type="http://schemas.openxmlformats.org/officeDocument/2006/relationships/image" Target="../media/image90.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notesSlide" Target="../notesSlides/notesSlide20.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jpeg"/><Relationship Id="rId15" Type="http://schemas.openxmlformats.org/officeDocument/2006/relationships/image" Target="../media/image97.png"/><Relationship Id="rId23" Type="http://schemas.microsoft.com/office/2007/relationships/hdphoto" Target="../media/hdphoto6.wdp"/><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7.jpeg"/><Relationship Id="rId9" Type="http://schemas.microsoft.com/office/2007/relationships/hdphoto" Target="../media/hdphoto5.wdp"/><Relationship Id="rId14" Type="http://schemas.openxmlformats.org/officeDocument/2006/relationships/image" Target="../media/image96.png"/><Relationship Id="rId22"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1.svg"/><Relationship Id="rId11" Type="http://schemas.openxmlformats.org/officeDocument/2006/relationships/image" Target="../media/image75.png"/><Relationship Id="rId10" Type="http://schemas.openxmlformats.org/officeDocument/2006/relationships/image" Target="../media/image109.png"/><Relationship Id="rId4" Type="http://schemas.openxmlformats.org/officeDocument/2006/relationships/image" Target="../media/image106.png"/><Relationship Id="rId9"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1.xml"/><Relationship Id="rId7" Type="http://schemas.openxmlformats.org/officeDocument/2006/relationships/image" Target="../media/image113.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23.png"/><Relationship Id="rId10" Type="http://schemas.openxmlformats.org/officeDocument/2006/relationships/image" Target="../media/image22.png"/><Relationship Id="rId9" Type="http://schemas.openxmlformats.org/officeDocument/2006/relationships/image" Target="../media/image21.png"/><Relationship Id="rId1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10.svg"/><Relationship Id="rId4" Type="http://schemas.microsoft.com/office/2007/relationships/hdphoto" Target="../media/hdphoto2.wdp"/><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notesSlide" Target="../notesSlides/notesSlide8.xml"/><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slideLayout" Target="../slideLayouts/slideLayout1.xml"/><Relationship Id="rId16" Type="http://schemas.openxmlformats.org/officeDocument/2006/relationships/image" Target="../media/image42.png"/><Relationship Id="rId1" Type="http://schemas.openxmlformats.org/officeDocument/2006/relationships/tags" Target="../tags/tag4.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02470A2-74B2-4AB6-BCD0-AA106C869B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884997"/>
            <a:ext cx="12192000" cy="4973003"/>
          </a:xfrm>
          <a:prstGeom prst="rect">
            <a:avLst/>
          </a:prstGeom>
        </p:spPr>
      </p:pic>
      <p:sp>
        <p:nvSpPr>
          <p:cNvPr id="5" name="矩形 4">
            <a:extLst>
              <a:ext uri="{FF2B5EF4-FFF2-40B4-BE49-F238E27FC236}">
                <a16:creationId xmlns:a16="http://schemas.microsoft.com/office/drawing/2014/main" id="{0C405D35-FBCB-4259-8550-DA1DDF8C588F}"/>
              </a:ext>
            </a:extLst>
          </p:cNvPr>
          <p:cNvSpPr/>
          <p:nvPr/>
        </p:nvSpPr>
        <p:spPr>
          <a:xfrm>
            <a:off x="0" y="0"/>
            <a:ext cx="12192000" cy="324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文本框 2"/>
          <p:cNvSpPr txBox="1"/>
          <p:nvPr/>
        </p:nvSpPr>
        <p:spPr>
          <a:xfrm>
            <a:off x="720062" y="633406"/>
            <a:ext cx="7069563" cy="1015663"/>
          </a:xfrm>
          <a:prstGeom prst="rect">
            <a:avLst/>
          </a:prstGeom>
          <a:noFill/>
        </p:spPr>
        <p:txBody>
          <a:bodyPr wrap="none" rtlCol="0" anchor="ctr">
            <a:spAutoFit/>
          </a:bodyPr>
          <a:lstStyle/>
          <a:p>
            <a:r>
              <a:rPr lang="en-US" altLang="zh-CN" sz="6000" b="1" dirty="0" smtClean="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RADAR SECURITY</a:t>
            </a:r>
            <a:endParaRPr lang="en-US" altLang="zh-CN" sz="6000"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矩形 8"/>
          <p:cNvSpPr/>
          <p:nvPr/>
        </p:nvSpPr>
        <p:spPr>
          <a:xfrm>
            <a:off x="720062" y="1923348"/>
            <a:ext cx="6954596" cy="646331"/>
          </a:xfrm>
          <a:prstGeom prst="rect">
            <a:avLst/>
          </a:prstGeom>
        </p:spPr>
        <p:txBody>
          <a:bodyPr wrap="none" anchor="ctr">
            <a:spAutoFit/>
          </a:bodyPr>
          <a:lstStyle/>
          <a:p>
            <a:r>
              <a:rPr lang="en-US" altLang="zh-CN" sz="3600" dirty="0" smtClean="0">
                <a:effectLst>
                  <a:outerShdw blurRad="38100" dist="38100" dir="2700000" algn="tl">
                    <a:srgbClr val="000000">
                      <a:alpha val="43137"/>
                    </a:srgbClr>
                  </a:outerShdw>
                </a:effectLst>
                <a:ea typeface="微软雅黑" panose="020B0503020204020204" pitchFamily="34" charset="-122"/>
              </a:rPr>
              <a:t>Accurately capture every movement</a:t>
            </a:r>
            <a:endParaRPr lang="zh-CN" altLang="en-US" sz="3600" dirty="0">
              <a:effectLst>
                <a:outerShdw blurRad="38100" dist="38100" dir="2700000" algn="tl">
                  <a:srgbClr val="000000">
                    <a:alpha val="43137"/>
                  </a:srgbClr>
                </a:outerShdw>
              </a:effectLst>
              <a:ea typeface="微软雅黑" panose="020B0503020204020204" pitchFamily="34" charset="-122"/>
            </a:endParaRPr>
          </a:p>
        </p:txBody>
      </p:sp>
      <p:pic>
        <p:nvPicPr>
          <p:cNvPr id="2" name="stw_audio_852452">
            <a:hlinkClick r:id="" action="ppaction://media"/>
            <a:extLst>
              <a:ext uri="{FF2B5EF4-FFF2-40B4-BE49-F238E27FC236}">
                <a16:creationId xmlns:a16="http://schemas.microsoft.com/office/drawing/2014/main" id="{BF02D8CE-9051-4CFA-B2C6-F589C14D1D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8599" y="-773040"/>
            <a:ext cx="609600" cy="609600"/>
          </a:xfrm>
          <a:prstGeom prst="rect">
            <a:avLst/>
          </a:prstGeom>
        </p:spPr>
      </p:pic>
      <p:sp>
        <p:nvSpPr>
          <p:cNvPr id="10" name="副标题 38"/>
          <p:cNvSpPr txBox="1">
            <a:spLocks/>
          </p:cNvSpPr>
          <p:nvPr/>
        </p:nvSpPr>
        <p:spPr>
          <a:xfrm>
            <a:off x="9378949" y="6191251"/>
            <a:ext cx="1708150" cy="569912"/>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zh-CN" sz="1200" dirty="0" smtClean="0">
                <a:solidFill>
                  <a:schemeClr val="bg1">
                    <a:lumMod val="65000"/>
                  </a:schemeClr>
                </a:solidFill>
                <a:latin typeface="Arial" panose="020B0604020202020204" pitchFamily="34" charset="0"/>
                <a:ea typeface="华文细黑" panose="02010600040101010101" pitchFamily="2" charset="-122"/>
                <a:cs typeface="Arial" panose="020B0604020202020204" pitchFamily="34" charset="0"/>
              </a:rPr>
              <a:t>Dahua Technology</a:t>
            </a:r>
          </a:p>
          <a:p>
            <a:pPr marL="0" indent="0">
              <a:buFont typeface="Arial" panose="020B0604020202020204" pitchFamily="34" charset="0"/>
              <a:buNone/>
              <a:defRPr/>
            </a:pPr>
            <a:r>
              <a:rPr lang="en-US" altLang="zh-CN" sz="1200" dirty="0" smtClean="0">
                <a:solidFill>
                  <a:schemeClr val="bg1">
                    <a:lumMod val="65000"/>
                  </a:schemeClr>
                </a:solidFill>
                <a:latin typeface="Arial" panose="020B0604020202020204" pitchFamily="34" charset="0"/>
                <a:ea typeface="华文细黑" panose="02010600040101010101" pitchFamily="2" charset="-122"/>
                <a:cs typeface="Arial" panose="020B0604020202020204" pitchFamily="34" charset="0"/>
              </a:rPr>
              <a:t>2019.12</a:t>
            </a:r>
            <a:endParaRPr lang="en-US" altLang="zh-CN" sz="1200" dirty="0">
              <a:solidFill>
                <a:schemeClr val="bg1">
                  <a:lumMod val="65000"/>
                </a:schemeClr>
              </a:solidFill>
              <a:latin typeface="Arial" panose="020B0604020202020204" pitchFamily="34" charset="0"/>
              <a:ea typeface="华文细黑" panose="02010600040101010101" pitchFamily="2" charset="-122"/>
              <a:cs typeface="Arial" panose="020B0604020202020204" pitchFamily="34" charset="0"/>
            </a:endParaRPr>
          </a:p>
        </p:txBody>
      </p:sp>
      <p:pic>
        <p:nvPicPr>
          <p:cNvPr id="6" name="图片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17638" y="1241415"/>
            <a:ext cx="6681555" cy="4327977"/>
          </a:xfrm>
          <a:prstGeom prst="rect">
            <a:avLst/>
          </a:prstGeom>
        </p:spPr>
      </p:pic>
      <p:pic>
        <p:nvPicPr>
          <p:cNvPr id="8" name="Picture 19" descr="E:\产品部\球机资料\球机图片\star light\Logo_b.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72700" y="73025"/>
            <a:ext cx="18859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26"/>
          <p:cNvGrpSpPr>
            <a:grpSpLocks/>
          </p:cNvGrpSpPr>
          <p:nvPr/>
        </p:nvGrpSpPr>
        <p:grpSpPr bwMode="auto">
          <a:xfrm>
            <a:off x="11128375" y="1935393"/>
            <a:ext cx="673100" cy="596900"/>
            <a:chOff x="5226394" y="1195242"/>
            <a:chExt cx="1135548" cy="1008000"/>
          </a:xfrm>
        </p:grpSpPr>
        <p:sp>
          <p:nvSpPr>
            <p:cNvPr id="12" name="圆角矩形 25"/>
            <p:cNvSpPr>
              <a:spLocks noChangeArrowheads="1"/>
            </p:cNvSpPr>
            <p:nvPr/>
          </p:nvSpPr>
          <p:spPr bwMode="auto">
            <a:xfrm>
              <a:off x="5290168" y="1195242"/>
              <a:ext cx="1008000" cy="1008000"/>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3" name="图片 2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26394" y="1208212"/>
              <a:ext cx="1135548" cy="98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31"/>
          <p:cNvGrpSpPr>
            <a:grpSpLocks/>
          </p:cNvGrpSpPr>
          <p:nvPr/>
        </p:nvGrpSpPr>
        <p:grpSpPr bwMode="auto">
          <a:xfrm>
            <a:off x="11110913" y="2886306"/>
            <a:ext cx="708025" cy="612775"/>
            <a:chOff x="12207774" y="3576076"/>
            <a:chExt cx="1109257" cy="959322"/>
          </a:xfrm>
        </p:grpSpPr>
        <p:sp>
          <p:nvSpPr>
            <p:cNvPr id="15" name="圆角矩形 29"/>
            <p:cNvSpPr>
              <a:spLocks noChangeArrowheads="1"/>
            </p:cNvSpPr>
            <p:nvPr/>
          </p:nvSpPr>
          <p:spPr bwMode="auto">
            <a:xfrm>
              <a:off x="12295020" y="3588355"/>
              <a:ext cx="934764" cy="934764"/>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6" name="图片 2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207774" y="3576076"/>
              <a:ext cx="1109257" cy="95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36"/>
          <p:cNvGrpSpPr>
            <a:grpSpLocks/>
          </p:cNvGrpSpPr>
          <p:nvPr/>
        </p:nvGrpSpPr>
        <p:grpSpPr bwMode="auto">
          <a:xfrm>
            <a:off x="11115675" y="955906"/>
            <a:ext cx="696913" cy="603250"/>
            <a:chOff x="5148294" y="773600"/>
            <a:chExt cx="1091058" cy="943584"/>
          </a:xfrm>
        </p:grpSpPr>
        <p:sp>
          <p:nvSpPr>
            <p:cNvPr id="18" name="圆角矩形 34"/>
            <p:cNvSpPr>
              <a:spLocks noChangeArrowheads="1"/>
            </p:cNvSpPr>
            <p:nvPr/>
          </p:nvSpPr>
          <p:spPr bwMode="auto">
            <a:xfrm>
              <a:off x="5226441" y="778010"/>
              <a:ext cx="934764" cy="934764"/>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9" name="图片 21"/>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48294" y="773600"/>
              <a:ext cx="1091058" cy="94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组合 42"/>
          <p:cNvGrpSpPr>
            <a:grpSpLocks/>
          </p:cNvGrpSpPr>
          <p:nvPr/>
        </p:nvGrpSpPr>
        <p:grpSpPr bwMode="auto">
          <a:xfrm>
            <a:off x="11090275" y="4899256"/>
            <a:ext cx="719138" cy="620712"/>
            <a:chOff x="3385980" y="7132970"/>
            <a:chExt cx="1125041" cy="972973"/>
          </a:xfrm>
        </p:grpSpPr>
        <p:sp>
          <p:nvSpPr>
            <p:cNvPr id="21" name="圆角矩形 40"/>
            <p:cNvSpPr>
              <a:spLocks noChangeArrowheads="1"/>
            </p:cNvSpPr>
            <p:nvPr/>
          </p:nvSpPr>
          <p:spPr bwMode="auto">
            <a:xfrm>
              <a:off x="3471798" y="7160761"/>
              <a:ext cx="934764" cy="934764"/>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22" name="图片 1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385980" y="7132970"/>
              <a:ext cx="1125041" cy="97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组合 48"/>
          <p:cNvGrpSpPr>
            <a:grpSpLocks/>
          </p:cNvGrpSpPr>
          <p:nvPr/>
        </p:nvGrpSpPr>
        <p:grpSpPr bwMode="auto">
          <a:xfrm>
            <a:off x="11087100" y="5896206"/>
            <a:ext cx="723900" cy="627062"/>
            <a:chOff x="3461889" y="7717903"/>
            <a:chExt cx="1133518" cy="980303"/>
          </a:xfrm>
        </p:grpSpPr>
        <p:sp>
          <p:nvSpPr>
            <p:cNvPr id="24" name="圆角矩形 46"/>
            <p:cNvSpPr>
              <a:spLocks noChangeArrowheads="1"/>
            </p:cNvSpPr>
            <p:nvPr/>
          </p:nvSpPr>
          <p:spPr bwMode="auto">
            <a:xfrm>
              <a:off x="3561266" y="7754877"/>
              <a:ext cx="934764" cy="934764"/>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25" name="图片 18"/>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461889" y="7717903"/>
              <a:ext cx="1133518" cy="98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组合 71"/>
          <p:cNvGrpSpPr>
            <a:grpSpLocks/>
          </p:cNvGrpSpPr>
          <p:nvPr/>
        </p:nvGrpSpPr>
        <p:grpSpPr bwMode="auto">
          <a:xfrm>
            <a:off x="11090275" y="3538768"/>
            <a:ext cx="673100" cy="1079500"/>
            <a:chOff x="10631909" y="4832628"/>
            <a:chExt cx="774285" cy="1240107"/>
          </a:xfrm>
        </p:grpSpPr>
        <p:sp>
          <p:nvSpPr>
            <p:cNvPr id="27" name="圆角矩形 50"/>
            <p:cNvSpPr>
              <a:spLocks noChangeArrowheads="1"/>
            </p:cNvSpPr>
            <p:nvPr/>
          </p:nvSpPr>
          <p:spPr bwMode="auto">
            <a:xfrm>
              <a:off x="10707265" y="5219830"/>
              <a:ext cx="686796" cy="686797"/>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grpSp>
          <p:nvGrpSpPr>
            <p:cNvPr id="28" name="组合 70"/>
            <p:cNvGrpSpPr>
              <a:grpSpLocks/>
            </p:cNvGrpSpPr>
            <p:nvPr/>
          </p:nvGrpSpPr>
          <p:grpSpPr bwMode="auto">
            <a:xfrm>
              <a:off x="10631909" y="4832628"/>
              <a:ext cx="774285" cy="1240107"/>
              <a:chOff x="10925773" y="5640120"/>
              <a:chExt cx="799374" cy="1280290"/>
            </a:xfrm>
          </p:grpSpPr>
          <p:sp>
            <p:nvSpPr>
              <p:cNvPr id="29" name="矩形 57"/>
              <p:cNvSpPr>
                <a:spLocks noChangeArrowheads="1"/>
              </p:cNvSpPr>
              <p:nvPr/>
            </p:nvSpPr>
            <p:spPr bwMode="auto">
              <a:xfrm>
                <a:off x="11226912" y="5640120"/>
                <a:ext cx="260150" cy="6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3600"/>
                  <a:t>.</a:t>
                </a:r>
                <a:endParaRPr lang="zh-CN" altLang="en-US" sz="3600">
                  <a:latin typeface="Arial" panose="020B0604020202020204" pitchFamily="34" charset="0"/>
                </a:endParaRPr>
              </a:p>
            </p:txBody>
          </p:sp>
          <p:sp>
            <p:nvSpPr>
              <p:cNvPr id="30" name="椭圆 52"/>
              <p:cNvSpPr>
                <a:spLocks noChangeArrowheads="1"/>
              </p:cNvSpPr>
              <p:nvPr/>
            </p:nvSpPr>
            <p:spPr bwMode="auto">
              <a:xfrm>
                <a:off x="11018935" y="6145230"/>
                <a:ext cx="164483" cy="16448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31" name="矩形 53"/>
              <p:cNvSpPr>
                <a:spLocks noChangeArrowheads="1"/>
              </p:cNvSpPr>
              <p:nvPr/>
            </p:nvSpPr>
            <p:spPr bwMode="auto">
              <a:xfrm>
                <a:off x="11072425" y="6199355"/>
                <a:ext cx="57852" cy="11035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32" name="矩形 54"/>
              <p:cNvSpPr>
                <a:spLocks noChangeArrowheads="1"/>
              </p:cNvSpPr>
              <p:nvPr/>
            </p:nvSpPr>
            <p:spPr bwMode="auto">
              <a:xfrm>
                <a:off x="10925773" y="5714238"/>
                <a:ext cx="260150" cy="62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3600"/>
                  <a:t>.</a:t>
                </a:r>
                <a:endParaRPr lang="zh-CN" altLang="en-US" sz="3600">
                  <a:latin typeface="Arial" panose="020B0604020202020204" pitchFamily="34" charset="0"/>
                </a:endParaRPr>
              </a:p>
            </p:txBody>
          </p:sp>
          <p:sp>
            <p:nvSpPr>
              <p:cNvPr id="33" name="椭圆 55"/>
              <p:cNvSpPr>
                <a:spLocks noChangeArrowheads="1"/>
              </p:cNvSpPr>
              <p:nvPr/>
            </p:nvSpPr>
            <p:spPr bwMode="auto">
              <a:xfrm>
                <a:off x="11320671" y="6061673"/>
                <a:ext cx="164483" cy="16448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34" name="矩形 56"/>
              <p:cNvSpPr>
                <a:spLocks noChangeArrowheads="1"/>
              </p:cNvSpPr>
              <p:nvPr/>
            </p:nvSpPr>
            <p:spPr bwMode="auto">
              <a:xfrm>
                <a:off x="11374161" y="6115798"/>
                <a:ext cx="57852" cy="11035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35" name="椭圆 58"/>
              <p:cNvSpPr>
                <a:spLocks noChangeArrowheads="1"/>
              </p:cNvSpPr>
              <p:nvPr/>
            </p:nvSpPr>
            <p:spPr bwMode="auto">
              <a:xfrm>
                <a:off x="11536636" y="6266944"/>
                <a:ext cx="164483" cy="16448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36" name="矩形 59"/>
              <p:cNvSpPr>
                <a:spLocks noChangeArrowheads="1"/>
              </p:cNvSpPr>
              <p:nvPr/>
            </p:nvSpPr>
            <p:spPr bwMode="auto">
              <a:xfrm>
                <a:off x="11588397" y="6320049"/>
                <a:ext cx="57852" cy="11035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37" name="矩形 60"/>
              <p:cNvSpPr>
                <a:spLocks noChangeArrowheads="1"/>
              </p:cNvSpPr>
              <p:nvPr/>
            </p:nvSpPr>
            <p:spPr bwMode="auto">
              <a:xfrm>
                <a:off x="11446187" y="5849690"/>
                <a:ext cx="260150" cy="62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3600"/>
                  <a:t>.</a:t>
                </a:r>
                <a:endParaRPr lang="zh-CN" altLang="en-US" sz="3600">
                  <a:latin typeface="Arial" panose="020B0604020202020204" pitchFamily="34" charset="0"/>
                </a:endParaRPr>
              </a:p>
            </p:txBody>
          </p:sp>
          <p:sp>
            <p:nvSpPr>
              <p:cNvPr id="38" name="矩形 61"/>
              <p:cNvSpPr>
                <a:spLocks noChangeArrowheads="1"/>
              </p:cNvSpPr>
              <p:nvPr/>
            </p:nvSpPr>
            <p:spPr bwMode="auto">
              <a:xfrm>
                <a:off x="11030393" y="6076837"/>
                <a:ext cx="260150" cy="3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2000"/>
                  <a:t>.</a:t>
                </a:r>
                <a:endParaRPr lang="zh-CN" altLang="en-US" sz="2000">
                  <a:latin typeface="Arial" panose="020B0604020202020204" pitchFamily="34" charset="0"/>
                </a:endParaRPr>
              </a:p>
            </p:txBody>
          </p:sp>
          <p:sp>
            <p:nvSpPr>
              <p:cNvPr id="39" name="矩形 62"/>
              <p:cNvSpPr>
                <a:spLocks noChangeArrowheads="1"/>
              </p:cNvSpPr>
              <p:nvPr/>
            </p:nvSpPr>
            <p:spPr bwMode="auto">
              <a:xfrm>
                <a:off x="11271782" y="6039701"/>
                <a:ext cx="260150" cy="3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2000"/>
                  <a:t>.</a:t>
                </a:r>
                <a:endParaRPr lang="zh-CN" altLang="en-US" sz="2000">
                  <a:latin typeface="Arial" panose="020B0604020202020204" pitchFamily="34" charset="0"/>
                </a:endParaRPr>
              </a:p>
            </p:txBody>
          </p:sp>
          <p:sp>
            <p:nvSpPr>
              <p:cNvPr id="40" name="矩形 63"/>
              <p:cNvSpPr>
                <a:spLocks noChangeArrowheads="1"/>
              </p:cNvSpPr>
              <p:nvPr/>
            </p:nvSpPr>
            <p:spPr bwMode="auto">
              <a:xfrm>
                <a:off x="11464998" y="6208567"/>
                <a:ext cx="260149" cy="3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2000"/>
                  <a:t>.</a:t>
                </a:r>
                <a:endParaRPr lang="zh-CN" altLang="en-US" sz="2000">
                  <a:latin typeface="Arial" panose="020B0604020202020204" pitchFamily="34" charset="0"/>
                </a:endParaRPr>
              </a:p>
            </p:txBody>
          </p:sp>
          <p:sp>
            <p:nvSpPr>
              <p:cNvPr id="41" name="矩形 64"/>
              <p:cNvSpPr>
                <a:spLocks noChangeArrowheads="1"/>
              </p:cNvSpPr>
              <p:nvPr/>
            </p:nvSpPr>
            <p:spPr bwMode="auto">
              <a:xfrm>
                <a:off x="11118600" y="6088649"/>
                <a:ext cx="260150" cy="5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a:t>.</a:t>
                </a:r>
                <a:endParaRPr lang="zh-CN" altLang="en-US">
                  <a:latin typeface="Arial" panose="020B0604020202020204" pitchFamily="34" charset="0"/>
                </a:endParaRPr>
              </a:p>
            </p:txBody>
          </p:sp>
          <p:sp>
            <p:nvSpPr>
              <p:cNvPr id="42" name="矩形 65"/>
              <p:cNvSpPr>
                <a:spLocks noChangeArrowheads="1"/>
              </p:cNvSpPr>
              <p:nvPr/>
            </p:nvSpPr>
            <p:spPr bwMode="auto">
              <a:xfrm>
                <a:off x="11267140" y="6151110"/>
                <a:ext cx="260150" cy="5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a:t>.</a:t>
                </a:r>
                <a:endParaRPr lang="zh-CN" altLang="en-US">
                  <a:latin typeface="Arial" panose="020B0604020202020204" pitchFamily="34" charset="0"/>
                </a:endParaRPr>
              </a:p>
            </p:txBody>
          </p:sp>
          <p:sp>
            <p:nvSpPr>
              <p:cNvPr id="43" name="矩形 66"/>
              <p:cNvSpPr>
                <a:spLocks noChangeArrowheads="1"/>
              </p:cNvSpPr>
              <p:nvPr/>
            </p:nvSpPr>
            <p:spPr bwMode="auto">
              <a:xfrm>
                <a:off x="11395390" y="6225383"/>
                <a:ext cx="260150" cy="5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a:t>.</a:t>
                </a:r>
                <a:endParaRPr lang="zh-CN" altLang="en-US">
                  <a:latin typeface="Arial" panose="020B0604020202020204" pitchFamily="34" charset="0"/>
                </a:endParaRPr>
              </a:p>
            </p:txBody>
          </p:sp>
          <p:sp>
            <p:nvSpPr>
              <p:cNvPr id="44" name="矩形 67"/>
              <p:cNvSpPr>
                <a:spLocks noChangeArrowheads="1"/>
              </p:cNvSpPr>
              <p:nvPr/>
            </p:nvSpPr>
            <p:spPr bwMode="auto">
              <a:xfrm>
                <a:off x="11248676" y="6153078"/>
                <a:ext cx="229865" cy="76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3600"/>
                  <a:t>.</a:t>
                </a:r>
                <a:endParaRPr lang="zh-CN" altLang="en-US" sz="3600">
                  <a:latin typeface="Arial" panose="020B0604020202020204" pitchFamily="34" charset="0"/>
                </a:endParaRPr>
              </a:p>
            </p:txBody>
          </p:sp>
        </p:grpSp>
      </p:grpSp>
    </p:spTree>
    <p:extLst>
      <p:ext uri="{BB962C8B-B14F-4D97-AF65-F5344CB8AC3E}">
        <p14:creationId xmlns:p14="http://schemas.microsoft.com/office/powerpoint/2010/main" val="1393280669"/>
      </p:ext>
    </p:extLst>
  </p:cSld>
  <p:clrMapOvr>
    <a:masterClrMapping/>
  </p:clrMapOvr>
  <mc:AlternateContent xmlns:mc="http://schemas.openxmlformats.org/markup-compatibility/2006" xmlns:p14="http://schemas.microsoft.com/office/powerpoint/2010/main">
    <mc:Choice Requires="p14">
      <p:transition spd="slow" p14:dur="1400" advTm="2439">
        <p14:ripple/>
      </p:transition>
    </mc:Choice>
    <mc:Fallback xmlns="">
      <p:transition spd="slow" advTm="24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1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2"/>
                </p:tgtEl>
              </p:cMediaNode>
            </p:audio>
          </p:childTnLst>
        </p:cTn>
      </p:par>
    </p:tnLst>
    <p:bldLst>
      <p:bldP spid="3" grpId="0"/>
      <p:bldP spid="9" grpId="0"/>
    </p:bldLst>
  </p:timing>
  <p:extLst mod="1">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2"/>
          <p:cNvSpPr/>
          <p:nvPr/>
        </p:nvSpPr>
        <p:spPr>
          <a:xfrm>
            <a:off x="2779295" y="5739777"/>
            <a:ext cx="526367" cy="279313"/>
          </a:xfrm>
          <a:custGeom>
            <a:avLst/>
            <a:gdLst>
              <a:gd name="T0" fmla="*/ 5118 w 5341"/>
              <a:gd name="T1" fmla="*/ 194 h 3067"/>
              <a:gd name="T2" fmla="*/ 4725 w 5341"/>
              <a:gd name="T3" fmla="*/ 272 h 3067"/>
              <a:gd name="T4" fmla="*/ 4038 w 5341"/>
              <a:gd name="T5" fmla="*/ 958 h 3067"/>
              <a:gd name="T6" fmla="*/ 4038 w 5341"/>
              <a:gd name="T7" fmla="*/ 540 h 3067"/>
              <a:gd name="T8" fmla="*/ 3499 w 5341"/>
              <a:gd name="T9" fmla="*/ 0 h 3067"/>
              <a:gd name="T10" fmla="*/ 540 w 5341"/>
              <a:gd name="T11" fmla="*/ 0 h 3067"/>
              <a:gd name="T12" fmla="*/ 0 w 5341"/>
              <a:gd name="T13" fmla="*/ 540 h 3067"/>
              <a:gd name="T14" fmla="*/ 0 w 5341"/>
              <a:gd name="T15" fmla="*/ 2527 h 3067"/>
              <a:gd name="T16" fmla="*/ 540 w 5341"/>
              <a:gd name="T17" fmla="*/ 3067 h 3067"/>
              <a:gd name="T18" fmla="*/ 3499 w 5341"/>
              <a:gd name="T19" fmla="*/ 3067 h 3067"/>
              <a:gd name="T20" fmla="*/ 4038 w 5341"/>
              <a:gd name="T21" fmla="*/ 2527 h 3067"/>
              <a:gd name="T22" fmla="*/ 4038 w 5341"/>
              <a:gd name="T23" fmla="*/ 2108 h 3067"/>
              <a:gd name="T24" fmla="*/ 4725 w 5341"/>
              <a:gd name="T25" fmla="*/ 2795 h 3067"/>
              <a:gd name="T26" fmla="*/ 4980 w 5341"/>
              <a:gd name="T27" fmla="*/ 2901 h 3067"/>
              <a:gd name="T28" fmla="*/ 5118 w 5341"/>
              <a:gd name="T29" fmla="*/ 2873 h 3067"/>
              <a:gd name="T30" fmla="*/ 5341 w 5341"/>
              <a:gd name="T31" fmla="*/ 2540 h 3067"/>
              <a:gd name="T32" fmla="*/ 5341 w 5341"/>
              <a:gd name="T33" fmla="*/ 527 h 3067"/>
              <a:gd name="T34" fmla="*/ 5118 w 5341"/>
              <a:gd name="T35" fmla="*/ 194 h 3067"/>
              <a:gd name="T36" fmla="*/ 2537 w 5341"/>
              <a:gd name="T37" fmla="*/ 1673 h 3067"/>
              <a:gd name="T38" fmla="*/ 1802 w 5341"/>
              <a:gd name="T39" fmla="*/ 2239 h 3067"/>
              <a:gd name="T40" fmla="*/ 1694 w 5341"/>
              <a:gd name="T41" fmla="*/ 2275 h 3067"/>
              <a:gd name="T42" fmla="*/ 1616 w 5341"/>
              <a:gd name="T43" fmla="*/ 2257 h 3067"/>
              <a:gd name="T44" fmla="*/ 1518 w 5341"/>
              <a:gd name="T45" fmla="*/ 2099 h 3067"/>
              <a:gd name="T46" fmla="*/ 1518 w 5341"/>
              <a:gd name="T47" fmla="*/ 968 h 3067"/>
              <a:gd name="T48" fmla="*/ 1616 w 5341"/>
              <a:gd name="T49" fmla="*/ 810 h 3067"/>
              <a:gd name="T50" fmla="*/ 1802 w 5341"/>
              <a:gd name="T51" fmla="*/ 828 h 3067"/>
              <a:gd name="T52" fmla="*/ 2537 w 5341"/>
              <a:gd name="T53" fmla="*/ 1393 h 3067"/>
              <a:gd name="T54" fmla="*/ 2606 w 5341"/>
              <a:gd name="T55" fmla="*/ 1533 h 3067"/>
              <a:gd name="T56" fmla="*/ 2537 w 5341"/>
              <a:gd name="T57" fmla="*/ 1673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41" h="3067">
                <a:moveTo>
                  <a:pt x="5118" y="194"/>
                </a:moveTo>
                <a:cubicBezTo>
                  <a:pt x="4983" y="138"/>
                  <a:pt x="4828" y="169"/>
                  <a:pt x="4725" y="272"/>
                </a:cubicBezTo>
                <a:lnTo>
                  <a:pt x="4038" y="958"/>
                </a:lnTo>
                <a:lnTo>
                  <a:pt x="4038" y="540"/>
                </a:lnTo>
                <a:cubicBezTo>
                  <a:pt x="4038" y="242"/>
                  <a:pt x="3797" y="0"/>
                  <a:pt x="3499" y="0"/>
                </a:cubicBezTo>
                <a:lnTo>
                  <a:pt x="540" y="0"/>
                </a:lnTo>
                <a:cubicBezTo>
                  <a:pt x="242" y="0"/>
                  <a:pt x="0" y="242"/>
                  <a:pt x="0" y="540"/>
                </a:cubicBezTo>
                <a:lnTo>
                  <a:pt x="0" y="2527"/>
                </a:lnTo>
                <a:cubicBezTo>
                  <a:pt x="0" y="2825"/>
                  <a:pt x="242" y="3067"/>
                  <a:pt x="540" y="3067"/>
                </a:cubicBezTo>
                <a:lnTo>
                  <a:pt x="3499" y="3067"/>
                </a:lnTo>
                <a:cubicBezTo>
                  <a:pt x="3797" y="3067"/>
                  <a:pt x="4038" y="2825"/>
                  <a:pt x="4038" y="2527"/>
                </a:cubicBezTo>
                <a:lnTo>
                  <a:pt x="4038" y="2108"/>
                </a:lnTo>
                <a:lnTo>
                  <a:pt x="4725" y="2795"/>
                </a:lnTo>
                <a:cubicBezTo>
                  <a:pt x="4794" y="2864"/>
                  <a:pt x="4886" y="2901"/>
                  <a:pt x="4980" y="2901"/>
                </a:cubicBezTo>
                <a:cubicBezTo>
                  <a:pt x="5027" y="2901"/>
                  <a:pt x="5074" y="2892"/>
                  <a:pt x="5118" y="2873"/>
                </a:cubicBezTo>
                <a:cubicBezTo>
                  <a:pt x="5253" y="2817"/>
                  <a:pt x="5341" y="2686"/>
                  <a:pt x="5341" y="2540"/>
                </a:cubicBezTo>
                <a:lnTo>
                  <a:pt x="5341" y="527"/>
                </a:lnTo>
                <a:cubicBezTo>
                  <a:pt x="5341" y="381"/>
                  <a:pt x="5253" y="249"/>
                  <a:pt x="5118" y="194"/>
                </a:cubicBezTo>
                <a:close/>
                <a:moveTo>
                  <a:pt x="2537" y="1673"/>
                </a:moveTo>
                <a:lnTo>
                  <a:pt x="1802" y="2239"/>
                </a:lnTo>
                <a:cubicBezTo>
                  <a:pt x="1770" y="2263"/>
                  <a:pt x="1732" y="2275"/>
                  <a:pt x="1694" y="2275"/>
                </a:cubicBezTo>
                <a:cubicBezTo>
                  <a:pt x="1668" y="2275"/>
                  <a:pt x="1641" y="2269"/>
                  <a:pt x="1616" y="2257"/>
                </a:cubicBezTo>
                <a:cubicBezTo>
                  <a:pt x="1556" y="2227"/>
                  <a:pt x="1518" y="2166"/>
                  <a:pt x="1518" y="2099"/>
                </a:cubicBezTo>
                <a:lnTo>
                  <a:pt x="1518" y="968"/>
                </a:lnTo>
                <a:cubicBezTo>
                  <a:pt x="1518" y="901"/>
                  <a:pt x="1556" y="839"/>
                  <a:pt x="1616" y="810"/>
                </a:cubicBezTo>
                <a:cubicBezTo>
                  <a:pt x="1676" y="780"/>
                  <a:pt x="1748" y="787"/>
                  <a:pt x="1802" y="828"/>
                </a:cubicBezTo>
                <a:lnTo>
                  <a:pt x="2537" y="1393"/>
                </a:lnTo>
                <a:cubicBezTo>
                  <a:pt x="2581" y="1427"/>
                  <a:pt x="2606" y="1479"/>
                  <a:pt x="2606" y="1533"/>
                </a:cubicBezTo>
                <a:cubicBezTo>
                  <a:pt x="2606" y="1588"/>
                  <a:pt x="2581" y="1640"/>
                  <a:pt x="2537" y="1673"/>
                </a:cubicBezTo>
                <a:close/>
              </a:path>
            </a:pathLst>
          </a:custGeom>
          <a:solidFill>
            <a:schemeClr val="tx1">
              <a:lumMod val="65000"/>
              <a:lumOff val="35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grpSp>
        <p:nvGrpSpPr>
          <p:cNvPr id="36" name="组合 35">
            <a:extLst>
              <a:ext uri="{FF2B5EF4-FFF2-40B4-BE49-F238E27FC236}">
                <a16:creationId xmlns:a16="http://schemas.microsoft.com/office/drawing/2014/main" id="{918EC582-632D-4A5D-A298-587EBDC20ED4}"/>
              </a:ext>
            </a:extLst>
          </p:cNvPr>
          <p:cNvGrpSpPr/>
          <p:nvPr/>
        </p:nvGrpSpPr>
        <p:grpSpPr>
          <a:xfrm>
            <a:off x="-8289" y="2753360"/>
            <a:ext cx="687365" cy="4104640"/>
            <a:chOff x="-69249" y="2753360"/>
            <a:chExt cx="687365" cy="4104640"/>
          </a:xfrm>
        </p:grpSpPr>
        <p:sp>
          <p:nvSpPr>
            <p:cNvPr id="37" name="矩形 36">
              <a:extLst>
                <a:ext uri="{FF2B5EF4-FFF2-40B4-BE49-F238E27FC236}">
                  <a16:creationId xmlns:a16="http://schemas.microsoft.com/office/drawing/2014/main" id="{4C2C0DB9-5710-47FA-A0AC-C1EDA7395BE4}"/>
                </a:ext>
              </a:extLst>
            </p:cNvPr>
            <p:cNvSpPr/>
            <p:nvPr/>
          </p:nvSpPr>
          <p:spPr>
            <a:xfrm>
              <a:off x="-69249"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566" y="2753360"/>
              <a:ext cx="553998" cy="4104640"/>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400" b="1" dirty="0" err="1"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Installation&amp;Configuration</a:t>
              </a:r>
              <a:endParaRPr lang="en-US" altLang="zh-CN" sz="24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pic>
        <p:nvPicPr>
          <p:cNvPr id="7" name="Picture 19" descr="E:\产品部\球机资料\球机图片\star light\Logo_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69450" y="6497697"/>
            <a:ext cx="908392" cy="2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3579" y="1480541"/>
            <a:ext cx="6957595" cy="3929322"/>
          </a:xfrm>
          <a:prstGeom prst="rect">
            <a:avLst/>
          </a:prstGeom>
        </p:spPr>
      </p:pic>
      <p:sp>
        <p:nvSpPr>
          <p:cNvPr id="4" name="矩形 3"/>
          <p:cNvSpPr/>
          <p:nvPr/>
        </p:nvSpPr>
        <p:spPr>
          <a:xfrm>
            <a:off x="3474720" y="5694767"/>
            <a:ext cx="6360160" cy="369332"/>
          </a:xfrm>
          <a:prstGeom prst="rect">
            <a:avLst/>
          </a:prstGeom>
        </p:spPr>
        <p:txBody>
          <a:bodyPr wrap="square">
            <a:spAutoFit/>
          </a:bodyPr>
          <a:lstStyle/>
          <a:p>
            <a:r>
              <a:rPr lang="zh-CN" altLang="en-US" dirty="0">
                <a:latin typeface="Segoe UI" panose="020B0502040204020203" pitchFamily="34" charset="0"/>
                <a:cs typeface="Segoe UI" panose="020B0502040204020203" pitchFamily="34" charset="0"/>
              </a:rPr>
              <a:t>For more information, please refer to the </a:t>
            </a:r>
            <a:r>
              <a:rPr lang="en-US" altLang="zh-CN" dirty="0" smtClean="0">
                <a:latin typeface="Segoe UI" panose="020B0502040204020203" pitchFamily="34" charset="0"/>
                <a:cs typeface="Segoe UI" panose="020B0502040204020203" pitchFamily="34" charset="0"/>
              </a:rPr>
              <a:t>installation</a:t>
            </a:r>
            <a:r>
              <a:rPr lang="zh-CN" altLang="en-US" dirty="0">
                <a:latin typeface="Segoe UI" panose="020B0502040204020203" pitchFamily="34" charset="0"/>
                <a:cs typeface="Segoe UI" panose="020B0502040204020203" pitchFamily="34" charset="0"/>
              </a:rPr>
              <a:t> </a:t>
            </a:r>
            <a:r>
              <a:rPr lang="zh-CN" altLang="en-US" dirty="0" smtClean="0">
                <a:latin typeface="Segoe UI" panose="020B0502040204020203" pitchFamily="34" charset="0"/>
                <a:cs typeface="Segoe UI" panose="020B0502040204020203" pitchFamily="34" charset="0"/>
              </a:rPr>
              <a:t>video</a:t>
            </a:r>
            <a:r>
              <a:rPr lang="en-US" altLang="zh-CN" dirty="0" smtClean="0">
                <a:latin typeface="Segoe UI" panose="020B0502040204020203" pitchFamily="34" charset="0"/>
                <a:cs typeface="Segoe UI" panose="020B0502040204020203" pitchFamily="34" charset="0"/>
              </a:rPr>
              <a:t>!</a:t>
            </a:r>
            <a:endParaRPr lang="zh-CN" alt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22483049"/>
      </p:ext>
    </p:extLst>
  </p:cSld>
  <p:clrMapOvr>
    <a:masterClrMapping/>
  </p:clrMapOvr>
  <mc:AlternateContent xmlns:mc="http://schemas.openxmlformats.org/markup-compatibility/2006" xmlns:p14="http://schemas.microsoft.com/office/powerpoint/2010/main">
    <mc:Choice Requires="p14">
      <p:transition spd="med" p14:dur="700" advTm="73177">
        <p:fade/>
      </p:transition>
    </mc:Choice>
    <mc:Fallback xmlns="">
      <p:transition spd="med" advTm="73177">
        <p:fade/>
      </p:transition>
    </mc:Fallback>
  </mc:AlternateContent>
  <p:timing>
    <p:tnLst>
      <p:par>
        <p:cTn id="1" dur="indefinite" restart="never" nodeType="tmRoot"/>
      </p:par>
    </p:tnLst>
  </p:timing>
  <p:extLst mod="1">
    <p:ext uri="{E180D4A7-C9FB-4DFB-919C-405C955672EB}">
      <p14:showEvtLst xmlns:p14="http://schemas.microsoft.com/office/powerpoint/2010/main">
        <p14:playEvt time="2" objId="2"/>
        <p14:stopEvt time="73177"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9258" y="965028"/>
            <a:ext cx="2724089" cy="1925815"/>
            <a:chOff x="179258" y="965028"/>
            <a:chExt cx="2724089" cy="1925815"/>
          </a:xfrm>
        </p:grpSpPr>
        <p:sp>
          <p:nvSpPr>
            <p:cNvPr id="7" name="TextBox 16"/>
            <p:cNvSpPr txBox="1"/>
            <p:nvPr/>
          </p:nvSpPr>
          <p:spPr>
            <a:xfrm>
              <a:off x="983498" y="2422800"/>
              <a:ext cx="1028919" cy="468043"/>
            </a:xfrm>
            <a:prstGeom prst="rect">
              <a:avLst/>
            </a:prstGeom>
            <a:noFill/>
          </p:spPr>
          <p:txBody>
            <a:bodyPr wrap="none">
              <a:noAutofit/>
            </a:bodyPr>
            <a:lstStyle/>
            <a:p>
              <a:pPr algn="ctr"/>
              <a:r>
                <a:rPr lang="en-US" altLang="zh-CN" sz="2000" b="1" dirty="0" smtClean="0">
                  <a:latin typeface="微软雅黑" panose="020B0503020204020204" pitchFamily="34" charset="-122"/>
                  <a:ea typeface="微软雅黑" panose="020B0503020204020204" pitchFamily="34" charset="-122"/>
                </a:rPr>
                <a:t>1</a:t>
              </a:r>
              <a:endParaRPr lang="id-ID" sz="2000" b="1" dirty="0">
                <a:latin typeface="微软雅黑" panose="020B0503020204020204" pitchFamily="34" charset="-122"/>
                <a:ea typeface="微软雅黑" panose="020B0503020204020204" pitchFamily="34" charset="-122"/>
              </a:endParaRPr>
            </a:p>
          </p:txBody>
        </p:sp>
        <p:cxnSp>
          <p:nvCxnSpPr>
            <p:cNvPr id="9" name="Straight Connector 2"/>
            <p:cNvCxnSpPr/>
            <p:nvPr/>
          </p:nvCxnSpPr>
          <p:spPr>
            <a:xfrm>
              <a:off x="1571347" y="2315311"/>
              <a:ext cx="1332000" cy="0"/>
            </a:xfrm>
            <a:prstGeom prst="line">
              <a:avLst/>
            </a:pr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8"/>
            <p:cNvCxnSpPr/>
            <p:nvPr/>
          </p:nvCxnSpPr>
          <p:spPr>
            <a:xfrm rot="10800000">
              <a:off x="179258" y="2315311"/>
              <a:ext cx="1293301" cy="0"/>
            </a:xfrm>
            <a:prstGeom prst="line">
              <a:avLst/>
            </a:pr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17"/>
            <p:cNvSpPr/>
            <p:nvPr/>
          </p:nvSpPr>
          <p:spPr>
            <a:xfrm>
              <a:off x="1475426" y="2256525"/>
              <a:ext cx="117573" cy="11757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793">
                <a:latin typeface="微软雅黑" panose="020B0503020204020204" pitchFamily="34" charset="-122"/>
                <a:ea typeface="微软雅黑" panose="020B0503020204020204" pitchFamily="34" charset="-122"/>
              </a:endParaRPr>
            </a:p>
          </p:txBody>
        </p:sp>
        <p:cxnSp>
          <p:nvCxnSpPr>
            <p:cNvPr id="27" name="Straight Connector 23"/>
            <p:cNvCxnSpPr/>
            <p:nvPr/>
          </p:nvCxnSpPr>
          <p:spPr>
            <a:xfrm flipV="1">
              <a:off x="1534210" y="1798561"/>
              <a:ext cx="0" cy="391909"/>
            </a:xfrm>
            <a:prstGeom prst="line">
              <a:avLst/>
            </a:prstGeom>
            <a:ln w="28575"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280928" y="965028"/>
              <a:ext cx="2497146" cy="784830"/>
            </a:xfrm>
            <a:prstGeom prst="rect">
              <a:avLst/>
            </a:prstGeom>
          </p:spPr>
          <p:txBody>
            <a:bodyPr wrap="square">
              <a:spAutoFit/>
            </a:bodyPr>
            <a:lstStyle/>
            <a:p>
              <a:pPr algn="ctr">
                <a:lnSpc>
                  <a:spcPts val="1800"/>
                </a:lnSpc>
              </a:pPr>
              <a:r>
                <a:rPr lang="en-US" altLang="zh-CN" sz="1200" b="1" dirty="0" smtClean="0">
                  <a:latin typeface="Segoe UI" panose="020B0502040204020203" pitchFamily="34" charset="0"/>
                  <a:ea typeface="Arial" panose="020B0604020202020204" pitchFamily="34" charset="0"/>
                  <a:cs typeface="Segoe UI" panose="020B0502040204020203" pitchFamily="34" charset="0"/>
                </a:rPr>
                <a:t>Login</a:t>
              </a:r>
            </a:p>
            <a:p>
              <a:pPr>
                <a:lnSpc>
                  <a:spcPts val="1800"/>
                </a:lnSpc>
              </a:pPr>
              <a:r>
                <a:rPr lang="en-US" altLang="zh-CN" sz="1200" dirty="0" smtClean="0">
                  <a:latin typeface="Segoe UI" panose="020B0502040204020203" pitchFamily="34" charset="0"/>
                  <a:ea typeface="Arial" panose="020B0604020202020204" pitchFamily="34" charset="0"/>
                  <a:cs typeface="Segoe UI" panose="020B0502040204020203" pitchFamily="34" charset="0"/>
                </a:rPr>
                <a:t>(</a:t>
              </a:r>
              <a:r>
                <a:rPr lang="en-US" altLang="zh-CN" sz="1200" dirty="0">
                  <a:latin typeface="Segoe UI" panose="020B0502040204020203" pitchFamily="34" charset="0"/>
                  <a:cs typeface="Segoe UI" panose="020B0502040204020203" pitchFamily="34" charset="0"/>
                </a:rPr>
                <a:t>Modify IP address and configure other parameters as needed</a:t>
              </a:r>
              <a:r>
                <a:rPr lang="en-US" altLang="zh-CN" sz="1200" dirty="0">
                  <a:latin typeface="Segoe UI" panose="020B0502040204020203" pitchFamily="34" charset="0"/>
                  <a:ea typeface="Arial" panose="020B0604020202020204" pitchFamily="34" charset="0"/>
                  <a:cs typeface="Segoe UI" panose="020B0502040204020203" pitchFamily="34" charset="0"/>
                </a:rPr>
                <a:t>)</a:t>
              </a:r>
              <a:endParaRPr lang="zh-CN" altLang="en-US" sz="1200" dirty="0">
                <a:latin typeface="Segoe UI" panose="020B0502040204020203" pitchFamily="34" charset="0"/>
                <a:cs typeface="Segoe UI" panose="020B0502040204020203" pitchFamily="34" charset="0"/>
              </a:endParaRPr>
            </a:p>
          </p:txBody>
        </p:sp>
      </p:grpSp>
      <p:grpSp>
        <p:nvGrpSpPr>
          <p:cNvPr id="39" name="组合 38">
            <a:extLst>
              <a:ext uri="{FF2B5EF4-FFF2-40B4-BE49-F238E27FC236}">
                <a16:creationId xmlns:a16="http://schemas.microsoft.com/office/drawing/2014/main" id="{918EC582-632D-4A5D-A298-587EBDC20ED4}"/>
              </a:ext>
            </a:extLst>
          </p:cNvPr>
          <p:cNvGrpSpPr/>
          <p:nvPr/>
        </p:nvGrpSpPr>
        <p:grpSpPr>
          <a:xfrm>
            <a:off x="-8289" y="2753360"/>
            <a:ext cx="687365" cy="4104640"/>
            <a:chOff x="-69249" y="2753360"/>
            <a:chExt cx="687365" cy="4104640"/>
          </a:xfrm>
        </p:grpSpPr>
        <p:sp>
          <p:nvSpPr>
            <p:cNvPr id="40" name="矩形 39">
              <a:extLst>
                <a:ext uri="{FF2B5EF4-FFF2-40B4-BE49-F238E27FC236}">
                  <a16:creationId xmlns:a16="http://schemas.microsoft.com/office/drawing/2014/main" id="{4C2C0DB9-5710-47FA-A0AC-C1EDA7395BE4}"/>
                </a:ext>
              </a:extLst>
            </p:cNvPr>
            <p:cNvSpPr/>
            <p:nvPr/>
          </p:nvSpPr>
          <p:spPr>
            <a:xfrm>
              <a:off x="-69249"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2566" y="2753360"/>
              <a:ext cx="553998" cy="4104640"/>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400" b="1" dirty="0" err="1"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Installation&amp;Configuration</a:t>
              </a:r>
              <a:endParaRPr lang="en-US" altLang="zh-CN" sz="24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42" name="矩形 41"/>
          <p:cNvSpPr/>
          <p:nvPr/>
        </p:nvSpPr>
        <p:spPr>
          <a:xfrm>
            <a:off x="-8289" y="-15241"/>
            <a:ext cx="3075581" cy="707315"/>
          </a:xfrm>
          <a:prstGeom prst="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8288" y="107584"/>
            <a:ext cx="3075580" cy="461665"/>
          </a:xfrm>
          <a:prstGeom prst="rect">
            <a:avLst/>
          </a:prstGeom>
          <a:solidFill>
            <a:srgbClr val="FFC000"/>
          </a:solidFill>
        </p:spPr>
        <p:txBody>
          <a:bodyPr wrap="square" rtlCol="0">
            <a:spAutoFit/>
          </a:bodyPr>
          <a:lstStyle/>
          <a:p>
            <a:r>
              <a:rPr lang="en-US" altLang="zh-CN" sz="2400" b="1" dirty="0" smtClean="0">
                <a:latin typeface="Arial" panose="020B0604020202020204" pitchFamily="34" charset="0"/>
                <a:cs typeface="Arial" panose="020B0604020202020204" pitchFamily="34" charset="0"/>
              </a:rPr>
              <a:t>Configuration Mode</a:t>
            </a:r>
            <a:endParaRPr lang="zh-CN" altLang="en-US" sz="2400" b="1" dirty="0">
              <a:latin typeface="Arial" panose="020B0604020202020204" pitchFamily="34" charset="0"/>
              <a:cs typeface="Arial" panose="020B0604020202020204" pitchFamily="34" charset="0"/>
            </a:endParaRPr>
          </a:p>
        </p:txBody>
      </p:sp>
      <p:grpSp>
        <p:nvGrpSpPr>
          <p:cNvPr id="3" name="组合 2"/>
          <p:cNvGrpSpPr/>
          <p:nvPr/>
        </p:nvGrpSpPr>
        <p:grpSpPr>
          <a:xfrm>
            <a:off x="3204109" y="965028"/>
            <a:ext cx="2724089" cy="1925815"/>
            <a:chOff x="3204109" y="965028"/>
            <a:chExt cx="2724089" cy="1925815"/>
          </a:xfrm>
        </p:grpSpPr>
        <p:sp>
          <p:nvSpPr>
            <p:cNvPr id="55" name="TextBox 16"/>
            <p:cNvSpPr txBox="1"/>
            <p:nvPr/>
          </p:nvSpPr>
          <p:spPr>
            <a:xfrm>
              <a:off x="4008349" y="2422800"/>
              <a:ext cx="1028919" cy="468043"/>
            </a:xfrm>
            <a:prstGeom prst="rect">
              <a:avLst/>
            </a:prstGeom>
            <a:noFill/>
          </p:spPr>
          <p:txBody>
            <a:bodyPr wrap="none">
              <a:noAutofit/>
            </a:bodyPr>
            <a:lstStyle/>
            <a:p>
              <a:pPr algn="ctr"/>
              <a:r>
                <a:rPr lang="en-US" altLang="zh-CN" sz="2000" b="1" dirty="0" smtClean="0">
                  <a:latin typeface="微软雅黑" panose="020B0503020204020204" pitchFamily="34" charset="-122"/>
                  <a:ea typeface="微软雅黑" panose="020B0503020204020204" pitchFamily="34" charset="-122"/>
                </a:rPr>
                <a:t>2</a:t>
              </a:r>
              <a:endParaRPr lang="id-ID" sz="2000" b="1" dirty="0">
                <a:latin typeface="微软雅黑" panose="020B0503020204020204" pitchFamily="34" charset="-122"/>
                <a:ea typeface="微软雅黑" panose="020B0503020204020204" pitchFamily="34" charset="-122"/>
              </a:endParaRPr>
            </a:p>
          </p:txBody>
        </p:sp>
        <p:cxnSp>
          <p:nvCxnSpPr>
            <p:cNvPr id="56" name="Straight Connector 2"/>
            <p:cNvCxnSpPr/>
            <p:nvPr/>
          </p:nvCxnSpPr>
          <p:spPr>
            <a:xfrm>
              <a:off x="4596198" y="2315311"/>
              <a:ext cx="1332000" cy="0"/>
            </a:xfrm>
            <a:prstGeom prst="line">
              <a:avLst/>
            </a:pr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8"/>
            <p:cNvCxnSpPr/>
            <p:nvPr/>
          </p:nvCxnSpPr>
          <p:spPr>
            <a:xfrm rot="10800000">
              <a:off x="3204109" y="2315311"/>
              <a:ext cx="1293301" cy="0"/>
            </a:xfrm>
            <a:prstGeom prst="line">
              <a:avLst/>
            </a:pr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17"/>
            <p:cNvSpPr/>
            <p:nvPr/>
          </p:nvSpPr>
          <p:spPr>
            <a:xfrm>
              <a:off x="4500277" y="2256525"/>
              <a:ext cx="117573" cy="11757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793">
                <a:latin typeface="微软雅黑" panose="020B0503020204020204" pitchFamily="34" charset="-122"/>
                <a:ea typeface="微软雅黑" panose="020B0503020204020204" pitchFamily="34" charset="-122"/>
              </a:endParaRPr>
            </a:p>
          </p:txBody>
        </p:sp>
        <p:cxnSp>
          <p:nvCxnSpPr>
            <p:cNvPr id="66" name="Straight Connector 23"/>
            <p:cNvCxnSpPr/>
            <p:nvPr/>
          </p:nvCxnSpPr>
          <p:spPr>
            <a:xfrm flipV="1">
              <a:off x="4559061" y="1798561"/>
              <a:ext cx="0" cy="391909"/>
            </a:xfrm>
            <a:prstGeom prst="line">
              <a:avLst/>
            </a:prstGeom>
            <a:ln w="28575"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3236232" y="965028"/>
              <a:ext cx="2645657" cy="553998"/>
            </a:xfrm>
            <a:prstGeom prst="rect">
              <a:avLst/>
            </a:prstGeom>
          </p:spPr>
          <p:txBody>
            <a:bodyPr wrap="square">
              <a:spAutoFit/>
            </a:bodyPr>
            <a:lstStyle/>
            <a:p>
              <a:pPr algn="ctr">
                <a:lnSpc>
                  <a:spcPts val="1800"/>
                </a:lnSpc>
              </a:pPr>
              <a:r>
                <a:rPr lang="en-US" altLang="zh-CN" sz="1200" b="1" dirty="0">
                  <a:latin typeface="Segoe UI" panose="020B0502040204020203" pitchFamily="34" charset="0"/>
                  <a:ea typeface="Arial" panose="020B0604020202020204" pitchFamily="34" charset="0"/>
                  <a:cs typeface="Segoe UI" panose="020B0502040204020203" pitchFamily="34" charset="0"/>
                </a:rPr>
                <a:t>PTZ camera configuration</a:t>
              </a:r>
            </a:p>
            <a:p>
              <a:pPr>
                <a:lnSpc>
                  <a:spcPts val="1800"/>
                </a:lnSpc>
              </a:pPr>
              <a:r>
                <a:rPr lang="en-US" altLang="zh-CN" sz="1200" dirty="0">
                  <a:latin typeface="Segoe UI" panose="020B0502040204020203" pitchFamily="34" charset="0"/>
                  <a:ea typeface="Arial" panose="020B0604020202020204" pitchFamily="34" charset="0"/>
                  <a:cs typeface="Segoe UI" panose="020B0502040204020203" pitchFamily="34" charset="0"/>
                </a:rPr>
                <a:t>(</a:t>
              </a:r>
              <a:r>
                <a:rPr lang="en-US" altLang="zh-CN" sz="1200" dirty="0">
                  <a:latin typeface="Segoe UI" panose="020B0502040204020203" pitchFamily="34" charset="0"/>
                  <a:cs typeface="Segoe UI" panose="020B0502040204020203" pitchFamily="34" charset="0"/>
                </a:rPr>
                <a:t>only for radar </a:t>
              </a:r>
              <a:r>
                <a:rPr lang="en-US" altLang="zh-CN" sz="1200" dirty="0" smtClean="0">
                  <a:latin typeface="Segoe UI" panose="020B0502040204020203" pitchFamily="34" charset="0"/>
                  <a:cs typeface="Segoe UI" panose="020B0502040204020203" pitchFamily="34" charset="0"/>
                </a:rPr>
                <a:t>PTZ tracking </a:t>
              </a:r>
              <a:r>
                <a:rPr lang="en-US" altLang="zh-CN" sz="1200" dirty="0">
                  <a:latin typeface="Segoe UI" panose="020B0502040204020203" pitchFamily="34" charset="0"/>
                  <a:cs typeface="Segoe UI" panose="020B0502040204020203" pitchFamily="34" charset="0"/>
                </a:rPr>
                <a:t>system</a:t>
              </a:r>
              <a:r>
                <a:rPr lang="en-US" altLang="zh-CN" sz="1200" dirty="0">
                  <a:latin typeface="Segoe UI" panose="020B0502040204020203" pitchFamily="34" charset="0"/>
                  <a:ea typeface="Arial" panose="020B0604020202020204" pitchFamily="34" charset="0"/>
                  <a:cs typeface="Segoe UI" panose="020B0502040204020203" pitchFamily="34" charset="0"/>
                </a:rPr>
                <a:t>)</a:t>
              </a:r>
              <a:endParaRPr lang="zh-CN" altLang="en-US" sz="1200" dirty="0">
                <a:latin typeface="Segoe UI" panose="020B0502040204020203" pitchFamily="34" charset="0"/>
                <a:cs typeface="Segoe UI" panose="020B0502040204020203" pitchFamily="34" charset="0"/>
              </a:endParaRPr>
            </a:p>
          </p:txBody>
        </p:sp>
      </p:grpSp>
      <p:grpSp>
        <p:nvGrpSpPr>
          <p:cNvPr id="4" name="组合 3"/>
          <p:cNvGrpSpPr/>
          <p:nvPr/>
        </p:nvGrpSpPr>
        <p:grpSpPr>
          <a:xfrm>
            <a:off x="6132017" y="241753"/>
            <a:ext cx="2903790" cy="2649090"/>
            <a:chOff x="6132017" y="241753"/>
            <a:chExt cx="2903790" cy="2649090"/>
          </a:xfrm>
        </p:grpSpPr>
        <p:sp>
          <p:nvSpPr>
            <p:cNvPr id="68" name="TextBox 16"/>
            <p:cNvSpPr txBox="1"/>
            <p:nvPr/>
          </p:nvSpPr>
          <p:spPr>
            <a:xfrm>
              <a:off x="7033200" y="2422800"/>
              <a:ext cx="1028919" cy="468043"/>
            </a:xfrm>
            <a:prstGeom prst="rect">
              <a:avLst/>
            </a:prstGeom>
            <a:noFill/>
          </p:spPr>
          <p:txBody>
            <a:bodyPr wrap="none">
              <a:noAutofit/>
            </a:bodyPr>
            <a:lstStyle/>
            <a:p>
              <a:pPr algn="ctr"/>
              <a:r>
                <a:rPr lang="en-US" altLang="zh-CN" sz="2000" b="1" dirty="0" smtClean="0">
                  <a:latin typeface="微软雅黑" panose="020B0503020204020204" pitchFamily="34" charset="-122"/>
                  <a:ea typeface="微软雅黑" panose="020B0503020204020204" pitchFamily="34" charset="-122"/>
                </a:rPr>
                <a:t>3</a:t>
              </a:r>
              <a:endParaRPr lang="id-ID" sz="2000" b="1" dirty="0">
                <a:latin typeface="微软雅黑" panose="020B0503020204020204" pitchFamily="34" charset="-122"/>
                <a:ea typeface="微软雅黑" panose="020B0503020204020204" pitchFamily="34" charset="-122"/>
              </a:endParaRPr>
            </a:p>
          </p:txBody>
        </p:sp>
        <p:cxnSp>
          <p:nvCxnSpPr>
            <p:cNvPr id="72" name="Straight Connector 2"/>
            <p:cNvCxnSpPr/>
            <p:nvPr/>
          </p:nvCxnSpPr>
          <p:spPr>
            <a:xfrm>
              <a:off x="7621049" y="2315311"/>
              <a:ext cx="1332000" cy="0"/>
            </a:xfrm>
            <a:prstGeom prst="line">
              <a:avLst/>
            </a:pr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8"/>
            <p:cNvCxnSpPr/>
            <p:nvPr/>
          </p:nvCxnSpPr>
          <p:spPr>
            <a:xfrm rot="10800000">
              <a:off x="6228960" y="2315311"/>
              <a:ext cx="1293301" cy="0"/>
            </a:xfrm>
            <a:prstGeom prst="line">
              <a:avLst/>
            </a:pr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val 17"/>
            <p:cNvSpPr/>
            <p:nvPr/>
          </p:nvSpPr>
          <p:spPr>
            <a:xfrm>
              <a:off x="7525128" y="2256525"/>
              <a:ext cx="117573" cy="11757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793">
                <a:latin typeface="微软雅黑" panose="020B0503020204020204" pitchFamily="34" charset="-122"/>
                <a:ea typeface="微软雅黑" panose="020B0503020204020204" pitchFamily="34" charset="-122"/>
              </a:endParaRPr>
            </a:p>
          </p:txBody>
        </p:sp>
        <p:cxnSp>
          <p:nvCxnSpPr>
            <p:cNvPr id="75" name="Straight Connector 23"/>
            <p:cNvCxnSpPr/>
            <p:nvPr/>
          </p:nvCxnSpPr>
          <p:spPr>
            <a:xfrm flipV="1">
              <a:off x="7583912" y="1798561"/>
              <a:ext cx="0" cy="391909"/>
            </a:xfrm>
            <a:prstGeom prst="line">
              <a:avLst/>
            </a:prstGeom>
            <a:ln w="28575"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6132017" y="241753"/>
              <a:ext cx="2903790" cy="1508105"/>
            </a:xfrm>
            <a:prstGeom prst="rect">
              <a:avLst/>
            </a:prstGeom>
          </p:spPr>
          <p:txBody>
            <a:bodyPr wrap="square">
              <a:spAutoFit/>
            </a:bodyPr>
            <a:lstStyle/>
            <a:p>
              <a:pPr algn="ctr" fontAlgn="base">
                <a:spcBef>
                  <a:spcPts val="600"/>
                </a:spcBef>
              </a:pPr>
              <a:r>
                <a:rPr lang="en-US" altLang="zh-CN" sz="1200" b="1" kern="100" dirty="0">
                  <a:latin typeface="Segoe UI" panose="020B0502040204020203" pitchFamily="34" charset="0"/>
                  <a:ea typeface="Arial" panose="020B0604020202020204" pitchFamily="34" charset="0"/>
                  <a:cs typeface="Segoe UI" panose="020B0502040204020203" pitchFamily="34" charset="0"/>
                </a:rPr>
                <a:t>Linkage guide: </a:t>
              </a:r>
            </a:p>
            <a:p>
              <a:pPr fontAlgn="base">
                <a:spcBef>
                  <a:spcPts val="600"/>
                </a:spcBef>
              </a:pPr>
              <a:r>
                <a:rPr lang="en-US" altLang="zh-CN" sz="1200" kern="100" dirty="0">
                  <a:latin typeface="Segoe UI" panose="020B0502040204020203" pitchFamily="34" charset="0"/>
                  <a:ea typeface="Arial" panose="020B0604020202020204" pitchFamily="34" charset="0"/>
                  <a:cs typeface="Segoe UI" panose="020B0502040204020203" pitchFamily="34" charset="0"/>
                </a:rPr>
                <a:t>3.1 Import a map</a:t>
              </a:r>
            </a:p>
            <a:p>
              <a:pPr fontAlgn="base">
                <a:spcBef>
                  <a:spcPts val="600"/>
                </a:spcBef>
              </a:pPr>
              <a:r>
                <a:rPr lang="en-US" altLang="zh-CN" sz="1200" kern="100" dirty="0">
                  <a:latin typeface="Segoe UI" panose="020B0502040204020203" pitchFamily="34" charset="0"/>
                  <a:ea typeface="Arial" panose="020B0604020202020204" pitchFamily="34" charset="0"/>
                  <a:cs typeface="Segoe UI" panose="020B0502040204020203" pitchFamily="34" charset="0"/>
                </a:rPr>
                <a:t>3.2 C</a:t>
              </a:r>
              <a:r>
                <a:rPr lang="en-US" altLang="zh-CN" sz="1200" dirty="0">
                  <a:effectLst>
                    <a:glow>
                      <a:srgbClr val="000000"/>
                    </a:glow>
                    <a:outerShdw sx="0" sy="0">
                      <a:srgbClr val="000000"/>
                    </a:outerShdw>
                    <a:reflection stA="0" endPos="0" fadeDir="0" sx="0" sy="0"/>
                  </a:effectLst>
                  <a:latin typeface="Segoe UI" panose="020B0502040204020203" pitchFamily="34" charset="0"/>
                  <a:cs typeface="Segoe UI" panose="020B0502040204020203" pitchFamily="34" charset="0"/>
                </a:rPr>
                <a:t>onfigure radar position</a:t>
              </a:r>
            </a:p>
            <a:p>
              <a:pPr fontAlgn="base">
                <a:spcBef>
                  <a:spcPts val="600"/>
                </a:spcBef>
              </a:pPr>
              <a:r>
                <a:rPr lang="en-US" altLang="zh-CN" sz="1200" kern="100" dirty="0" smtClean="0">
                  <a:latin typeface="Segoe UI" panose="020B0502040204020203" pitchFamily="34" charset="0"/>
                  <a:ea typeface="Arial" panose="020B0604020202020204" pitchFamily="34" charset="0"/>
                  <a:cs typeface="Segoe UI" panose="020B0502040204020203" pitchFamily="34" charset="0"/>
                </a:rPr>
                <a:t>3.3 </a:t>
              </a:r>
              <a:r>
                <a:rPr lang="en-US" altLang="zh-CN" sz="1200" kern="100" dirty="0">
                  <a:latin typeface="Segoe UI" panose="020B0502040204020203" pitchFamily="34" charset="0"/>
                  <a:ea typeface="Arial" panose="020B0604020202020204" pitchFamily="34" charset="0"/>
                  <a:cs typeface="Segoe UI" panose="020B0502040204020203" pitchFamily="34" charset="0"/>
                </a:rPr>
                <a:t>C</a:t>
              </a:r>
              <a:r>
                <a:rPr lang="en-US" altLang="zh-CN" sz="1200" dirty="0">
                  <a:effectLst>
                    <a:glow>
                      <a:srgbClr val="000000"/>
                    </a:glow>
                    <a:outerShdw sx="0" sy="0">
                      <a:srgbClr val="000000"/>
                    </a:outerShdw>
                    <a:reflection stA="0" endPos="0" fadeDir="0" sx="0" sy="0"/>
                  </a:effectLst>
                  <a:latin typeface="Segoe UI" panose="020B0502040204020203" pitchFamily="34" charset="0"/>
                  <a:cs typeface="Segoe UI" panose="020B0502040204020203" pitchFamily="34" charset="0"/>
                </a:rPr>
                <a:t>onfigure radar </a:t>
              </a:r>
              <a:r>
                <a:rPr lang="en-US" altLang="zh-CN" sz="1200" dirty="0" smtClean="0">
                  <a:effectLst>
                    <a:glow>
                      <a:srgbClr val="000000"/>
                    </a:glow>
                    <a:outerShdw sx="0" sy="0">
                      <a:srgbClr val="000000"/>
                    </a:outerShdw>
                    <a:reflection stA="0" endPos="0" fadeDir="0" sx="0" sy="0"/>
                  </a:effectLst>
                  <a:latin typeface="Segoe UI" panose="020B0502040204020203" pitchFamily="34" charset="0"/>
                  <a:cs typeface="Segoe UI" panose="020B0502040204020203" pitchFamily="34" charset="0"/>
                </a:rPr>
                <a:t>calibration</a:t>
              </a:r>
              <a:endParaRPr lang="en-US" altLang="zh-CN" sz="1200" dirty="0">
                <a:effectLst>
                  <a:glow>
                    <a:srgbClr val="000000"/>
                  </a:glow>
                  <a:outerShdw sx="0" sy="0">
                    <a:srgbClr val="000000"/>
                  </a:outerShdw>
                  <a:reflection stA="0" endPos="0" fadeDir="0" sx="0" sy="0"/>
                </a:effectLst>
                <a:latin typeface="Segoe UI" panose="020B0502040204020203" pitchFamily="34" charset="0"/>
                <a:cs typeface="Segoe UI" panose="020B0502040204020203" pitchFamily="34" charset="0"/>
              </a:endParaRPr>
            </a:p>
            <a:p>
              <a:pPr fontAlgn="base">
                <a:spcBef>
                  <a:spcPts val="600"/>
                </a:spcBef>
              </a:pPr>
              <a:r>
                <a:rPr lang="en-US" altLang="zh-CN" sz="1200" kern="100" dirty="0">
                  <a:latin typeface="Segoe UI" panose="020B0502040204020203" pitchFamily="34" charset="0"/>
                  <a:ea typeface="Arial" panose="020B0604020202020204" pitchFamily="34" charset="0"/>
                  <a:cs typeface="Segoe UI" panose="020B0502040204020203" pitchFamily="34" charset="0"/>
                </a:rPr>
                <a:t>3.4 </a:t>
              </a:r>
              <a:r>
                <a:rPr lang="en-US" altLang="zh-CN" sz="1200" dirty="0">
                  <a:latin typeface="Segoe UI" panose="020B0502040204020203" pitchFamily="34" charset="0"/>
                  <a:cs typeface="Segoe UI" panose="020B0502040204020203" pitchFamily="34" charset="0"/>
                </a:rPr>
                <a:t>Configure radar calibration</a:t>
              </a:r>
              <a:r>
                <a:rPr lang="en-US" altLang="zh-CN" sz="1200" dirty="0">
                  <a:latin typeface="Segoe UI" panose="020B0502040204020203" pitchFamily="34" charset="0"/>
                  <a:ea typeface="Arial" panose="020B0604020202020204" pitchFamily="34" charset="0"/>
                  <a:cs typeface="Segoe UI" panose="020B0502040204020203" pitchFamily="34" charset="0"/>
                </a:rPr>
                <a:t>(</a:t>
              </a:r>
              <a:r>
                <a:rPr lang="en-US" altLang="zh-CN" sz="1200" dirty="0">
                  <a:latin typeface="Segoe UI" panose="020B0502040204020203" pitchFamily="34" charset="0"/>
                  <a:cs typeface="Segoe UI" panose="020B0502040204020203" pitchFamily="34" charset="0"/>
                </a:rPr>
                <a:t>only for radar speed dome tracking system</a:t>
              </a:r>
              <a:r>
                <a:rPr lang="en-US" altLang="zh-CN" sz="1200" dirty="0">
                  <a:latin typeface="Segoe UI" panose="020B0502040204020203" pitchFamily="34" charset="0"/>
                  <a:ea typeface="Arial" panose="020B0604020202020204" pitchFamily="34" charset="0"/>
                  <a:cs typeface="Segoe UI" panose="020B0502040204020203" pitchFamily="34" charset="0"/>
                </a:rPr>
                <a:t>)</a:t>
              </a:r>
              <a:endParaRPr lang="zh-CN" altLang="en-US" sz="1200" dirty="0">
                <a:latin typeface="Segoe UI" panose="020B0502040204020203" pitchFamily="34" charset="0"/>
                <a:cs typeface="Segoe UI" panose="020B0502040204020203" pitchFamily="34" charset="0"/>
              </a:endParaRPr>
            </a:p>
          </p:txBody>
        </p:sp>
      </p:grpSp>
      <p:grpSp>
        <p:nvGrpSpPr>
          <p:cNvPr id="5" name="组合 4"/>
          <p:cNvGrpSpPr/>
          <p:nvPr/>
        </p:nvGrpSpPr>
        <p:grpSpPr>
          <a:xfrm>
            <a:off x="9253811" y="734195"/>
            <a:ext cx="2724089" cy="2156648"/>
            <a:chOff x="9253811" y="734195"/>
            <a:chExt cx="2724089" cy="2156648"/>
          </a:xfrm>
        </p:grpSpPr>
        <p:sp>
          <p:nvSpPr>
            <p:cNvPr id="79" name="TextBox 16"/>
            <p:cNvSpPr txBox="1"/>
            <p:nvPr/>
          </p:nvSpPr>
          <p:spPr>
            <a:xfrm>
              <a:off x="10058051" y="2422800"/>
              <a:ext cx="1028919" cy="468043"/>
            </a:xfrm>
            <a:prstGeom prst="rect">
              <a:avLst/>
            </a:prstGeom>
            <a:noFill/>
          </p:spPr>
          <p:txBody>
            <a:bodyPr wrap="none">
              <a:noAutofit/>
            </a:bodyPr>
            <a:lstStyle/>
            <a:p>
              <a:pPr algn="ctr"/>
              <a:r>
                <a:rPr lang="en-US" sz="2000" b="1" dirty="0">
                  <a:latin typeface="微软雅黑" panose="020B0503020204020204" pitchFamily="34" charset="-122"/>
                  <a:ea typeface="微软雅黑" panose="020B0503020204020204" pitchFamily="34" charset="-122"/>
                </a:rPr>
                <a:t>4</a:t>
              </a:r>
              <a:endParaRPr lang="id-ID" sz="2000" b="1" dirty="0">
                <a:latin typeface="微软雅黑" panose="020B0503020204020204" pitchFamily="34" charset="-122"/>
                <a:ea typeface="微软雅黑" panose="020B0503020204020204" pitchFamily="34" charset="-122"/>
              </a:endParaRPr>
            </a:p>
          </p:txBody>
        </p:sp>
        <p:cxnSp>
          <p:nvCxnSpPr>
            <p:cNvPr id="80" name="Straight Connector 2"/>
            <p:cNvCxnSpPr/>
            <p:nvPr/>
          </p:nvCxnSpPr>
          <p:spPr>
            <a:xfrm>
              <a:off x="10645900" y="2315311"/>
              <a:ext cx="1332000" cy="0"/>
            </a:xfrm>
            <a:prstGeom prst="line">
              <a:avLst/>
            </a:pr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
            <p:cNvCxnSpPr/>
            <p:nvPr/>
          </p:nvCxnSpPr>
          <p:spPr>
            <a:xfrm rot="10800000">
              <a:off x="9253811" y="2315311"/>
              <a:ext cx="1293301" cy="0"/>
            </a:xfrm>
            <a:prstGeom prst="line">
              <a:avLst/>
            </a:pr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val 17"/>
            <p:cNvSpPr/>
            <p:nvPr/>
          </p:nvSpPr>
          <p:spPr>
            <a:xfrm>
              <a:off x="10549979" y="2256525"/>
              <a:ext cx="117573" cy="11757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793">
                <a:latin typeface="微软雅黑" panose="020B0503020204020204" pitchFamily="34" charset="-122"/>
                <a:ea typeface="微软雅黑" panose="020B0503020204020204" pitchFamily="34" charset="-122"/>
              </a:endParaRPr>
            </a:p>
          </p:txBody>
        </p:sp>
        <p:cxnSp>
          <p:nvCxnSpPr>
            <p:cNvPr id="86" name="Straight Connector 23"/>
            <p:cNvCxnSpPr/>
            <p:nvPr/>
          </p:nvCxnSpPr>
          <p:spPr>
            <a:xfrm flipV="1">
              <a:off x="10608763" y="1798561"/>
              <a:ext cx="0" cy="391909"/>
            </a:xfrm>
            <a:prstGeom prst="line">
              <a:avLst/>
            </a:prstGeom>
            <a:ln w="28575"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
          <p:nvSpPr>
            <p:cNvPr id="87" name="矩形 86"/>
            <p:cNvSpPr/>
            <p:nvPr/>
          </p:nvSpPr>
          <p:spPr>
            <a:xfrm>
              <a:off x="9421968" y="734195"/>
              <a:ext cx="2373589" cy="1015663"/>
            </a:xfrm>
            <a:prstGeom prst="rect">
              <a:avLst/>
            </a:prstGeom>
          </p:spPr>
          <p:txBody>
            <a:bodyPr wrap="square">
              <a:spAutoFit/>
            </a:bodyPr>
            <a:lstStyle/>
            <a:p>
              <a:pPr algn="ctr" fontAlgn="base">
                <a:lnSpc>
                  <a:spcPts val="1800"/>
                </a:lnSpc>
              </a:pPr>
              <a:r>
                <a:rPr lang="en-US" altLang="zh-CN" sz="1200" b="1" dirty="0">
                  <a:latin typeface="Segoe UI" panose="020B0502040204020203" pitchFamily="34" charset="0"/>
                  <a:ea typeface="Arial" panose="020B0604020202020204" pitchFamily="34" charset="0"/>
                  <a:cs typeface="Segoe UI" panose="020B0502040204020203" pitchFamily="34" charset="0"/>
                </a:rPr>
                <a:t>Region Management</a:t>
              </a:r>
            </a:p>
            <a:p>
              <a:pPr marL="285750" indent="-285750" fontAlgn="base">
                <a:lnSpc>
                  <a:spcPts val="1800"/>
                </a:lnSpc>
                <a:buFont typeface="Arial" panose="020B0604020202020204" pitchFamily="34" charset="0"/>
                <a:buChar char="•"/>
              </a:pPr>
              <a:r>
                <a:rPr lang="en-US" altLang="zh-CN" sz="1200" dirty="0">
                  <a:latin typeface="Segoe UI" panose="020B0502040204020203" pitchFamily="34" charset="0"/>
                  <a:ea typeface="Arial" panose="020B0604020202020204" pitchFamily="34" charset="0"/>
                  <a:cs typeface="Segoe UI" panose="020B0502040204020203" pitchFamily="34" charset="0"/>
                </a:rPr>
                <a:t>Alarm (red)</a:t>
              </a:r>
            </a:p>
            <a:p>
              <a:pPr marL="285750" indent="-285750" fontAlgn="base">
                <a:lnSpc>
                  <a:spcPts val="1800"/>
                </a:lnSpc>
                <a:buFont typeface="Arial" panose="020B0604020202020204" pitchFamily="34" charset="0"/>
                <a:buChar char="•"/>
              </a:pPr>
              <a:r>
                <a:rPr lang="en-US" altLang="zh-CN" sz="1200" dirty="0">
                  <a:latin typeface="Segoe UI" panose="020B0502040204020203" pitchFamily="34" charset="0"/>
                  <a:ea typeface="Arial" panose="020B0604020202020204" pitchFamily="34" charset="0"/>
                  <a:cs typeface="Segoe UI" panose="020B0502040204020203" pitchFamily="34" charset="0"/>
                </a:rPr>
                <a:t>Pre-warning (yellow)</a:t>
              </a:r>
            </a:p>
            <a:p>
              <a:pPr marL="285750" indent="-285750" fontAlgn="base">
                <a:lnSpc>
                  <a:spcPts val="1800"/>
                </a:lnSpc>
                <a:buFont typeface="Arial" panose="020B0604020202020204" pitchFamily="34" charset="0"/>
                <a:buChar char="•"/>
              </a:pPr>
              <a:r>
                <a:rPr lang="en-US" altLang="zh-CN" sz="1200" dirty="0">
                  <a:latin typeface="Segoe UI" panose="020B0502040204020203" pitchFamily="34" charset="0"/>
                  <a:ea typeface="Arial" panose="020B0604020202020204" pitchFamily="34" charset="0"/>
                  <a:cs typeface="Segoe UI" panose="020B0502040204020203" pitchFamily="34" charset="0"/>
                </a:rPr>
                <a:t>Shield (green)</a:t>
              </a:r>
              <a:endParaRPr lang="zh-CN" altLang="zh-CN" sz="1200" dirty="0">
                <a:latin typeface="Segoe UI" panose="020B0502040204020203" pitchFamily="34" charset="0"/>
                <a:ea typeface="Arial" panose="020B0604020202020204" pitchFamily="34" charset="0"/>
                <a:cs typeface="Segoe UI" panose="020B0502040204020203" pitchFamily="34" charset="0"/>
              </a:endParaRPr>
            </a:p>
          </p:txBody>
        </p:sp>
      </p:grpSp>
      <p:pic>
        <p:nvPicPr>
          <p:cNvPr id="97" name="图片 9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5220" y="2966304"/>
            <a:ext cx="7528560" cy="3901519"/>
          </a:xfrm>
          <a:prstGeom prst="rect">
            <a:avLst/>
          </a:prstGeom>
        </p:spPr>
      </p:pic>
      <p:grpSp>
        <p:nvGrpSpPr>
          <p:cNvPr id="6" name="组合 5"/>
          <p:cNvGrpSpPr/>
          <p:nvPr/>
        </p:nvGrpSpPr>
        <p:grpSpPr>
          <a:xfrm>
            <a:off x="1175216" y="3938550"/>
            <a:ext cx="4583768" cy="1354357"/>
            <a:chOff x="1175216" y="3938550"/>
            <a:chExt cx="4583768" cy="1354357"/>
          </a:xfrm>
        </p:grpSpPr>
        <p:sp>
          <p:nvSpPr>
            <p:cNvPr id="96" name="right-arrow-circle_36848"/>
            <p:cNvSpPr>
              <a:spLocks noChangeAspect="1"/>
            </p:cNvSpPr>
            <p:nvPr/>
          </p:nvSpPr>
          <p:spPr bwMode="auto">
            <a:xfrm rot="5400000">
              <a:off x="2434843" y="3939035"/>
              <a:ext cx="632934" cy="631963"/>
            </a:xfrm>
            <a:custGeom>
              <a:avLst/>
              <a:gdLst>
                <a:gd name="T0" fmla="*/ 209 w 418"/>
                <a:gd name="T1" fmla="*/ 0 h 418"/>
                <a:gd name="T2" fmla="*/ 0 w 418"/>
                <a:gd name="T3" fmla="*/ 209 h 418"/>
                <a:gd name="T4" fmla="*/ 209 w 418"/>
                <a:gd name="T5" fmla="*/ 418 h 418"/>
                <a:gd name="T6" fmla="*/ 418 w 418"/>
                <a:gd name="T7" fmla="*/ 209 h 418"/>
                <a:gd name="T8" fmla="*/ 209 w 418"/>
                <a:gd name="T9" fmla="*/ 0 h 418"/>
                <a:gd name="T10" fmla="*/ 241 w 418"/>
                <a:gd name="T11" fmla="*/ 307 h 418"/>
                <a:gd name="T12" fmla="*/ 222 w 418"/>
                <a:gd name="T13" fmla="*/ 315 h 418"/>
                <a:gd name="T14" fmla="*/ 204 w 418"/>
                <a:gd name="T15" fmla="*/ 307 h 418"/>
                <a:gd name="T16" fmla="*/ 204 w 418"/>
                <a:gd name="T17" fmla="*/ 270 h 418"/>
                <a:gd name="T18" fmla="*/ 238 w 418"/>
                <a:gd name="T19" fmla="*/ 236 h 418"/>
                <a:gd name="T20" fmla="*/ 116 w 418"/>
                <a:gd name="T21" fmla="*/ 236 h 418"/>
                <a:gd name="T22" fmla="*/ 89 w 418"/>
                <a:gd name="T23" fmla="*/ 209 h 418"/>
                <a:gd name="T24" fmla="*/ 116 w 418"/>
                <a:gd name="T25" fmla="*/ 182 h 418"/>
                <a:gd name="T26" fmla="*/ 238 w 418"/>
                <a:gd name="T27" fmla="*/ 182 h 418"/>
                <a:gd name="T28" fmla="*/ 204 w 418"/>
                <a:gd name="T29" fmla="*/ 148 h 418"/>
                <a:gd name="T30" fmla="*/ 204 w 418"/>
                <a:gd name="T31" fmla="*/ 110 h 418"/>
                <a:gd name="T32" fmla="*/ 241 w 418"/>
                <a:gd name="T33" fmla="*/ 110 h 418"/>
                <a:gd name="T34" fmla="*/ 340 w 418"/>
                <a:gd name="T35" fmla="*/ 209 h 418"/>
                <a:gd name="T36" fmla="*/ 241 w 418"/>
                <a:gd name="T37" fmla="*/ 30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8" h="418">
                  <a:moveTo>
                    <a:pt x="209" y="0"/>
                  </a:moveTo>
                  <a:cubicBezTo>
                    <a:pt x="94" y="0"/>
                    <a:pt x="0" y="94"/>
                    <a:pt x="0" y="209"/>
                  </a:cubicBezTo>
                  <a:cubicBezTo>
                    <a:pt x="0" y="324"/>
                    <a:pt x="94" y="418"/>
                    <a:pt x="209" y="418"/>
                  </a:cubicBezTo>
                  <a:cubicBezTo>
                    <a:pt x="324" y="418"/>
                    <a:pt x="418" y="324"/>
                    <a:pt x="418" y="209"/>
                  </a:cubicBezTo>
                  <a:cubicBezTo>
                    <a:pt x="418" y="94"/>
                    <a:pt x="324" y="0"/>
                    <a:pt x="209" y="0"/>
                  </a:cubicBezTo>
                  <a:close/>
                  <a:moveTo>
                    <a:pt x="241" y="307"/>
                  </a:moveTo>
                  <a:cubicBezTo>
                    <a:pt x="236" y="313"/>
                    <a:pt x="229" y="315"/>
                    <a:pt x="222" y="315"/>
                  </a:cubicBezTo>
                  <a:cubicBezTo>
                    <a:pt x="216" y="315"/>
                    <a:pt x="209" y="313"/>
                    <a:pt x="204" y="307"/>
                  </a:cubicBezTo>
                  <a:cubicBezTo>
                    <a:pt x="193" y="297"/>
                    <a:pt x="193" y="280"/>
                    <a:pt x="204" y="270"/>
                  </a:cubicBezTo>
                  <a:lnTo>
                    <a:pt x="238" y="236"/>
                  </a:lnTo>
                  <a:lnTo>
                    <a:pt x="116" y="236"/>
                  </a:lnTo>
                  <a:cubicBezTo>
                    <a:pt x="101" y="236"/>
                    <a:pt x="89" y="224"/>
                    <a:pt x="89" y="209"/>
                  </a:cubicBezTo>
                  <a:cubicBezTo>
                    <a:pt x="89" y="194"/>
                    <a:pt x="101" y="182"/>
                    <a:pt x="116" y="182"/>
                  </a:cubicBezTo>
                  <a:lnTo>
                    <a:pt x="238" y="182"/>
                  </a:lnTo>
                  <a:lnTo>
                    <a:pt x="204" y="148"/>
                  </a:lnTo>
                  <a:cubicBezTo>
                    <a:pt x="193" y="138"/>
                    <a:pt x="193" y="121"/>
                    <a:pt x="204" y="110"/>
                  </a:cubicBezTo>
                  <a:cubicBezTo>
                    <a:pt x="214" y="100"/>
                    <a:pt x="231" y="100"/>
                    <a:pt x="241" y="110"/>
                  </a:cubicBezTo>
                  <a:lnTo>
                    <a:pt x="340" y="209"/>
                  </a:lnTo>
                  <a:lnTo>
                    <a:pt x="241" y="307"/>
                  </a:lnTo>
                  <a:close/>
                </a:path>
              </a:pathLst>
            </a:custGeom>
            <a:solidFill>
              <a:srgbClr val="FFC000"/>
            </a:solidFill>
            <a:ln>
              <a:noFill/>
            </a:ln>
          </p:spPr>
        </p:sp>
        <p:sp>
          <p:nvSpPr>
            <p:cNvPr id="98" name="文本框 97"/>
            <p:cNvSpPr txBox="1"/>
            <p:nvPr/>
          </p:nvSpPr>
          <p:spPr>
            <a:xfrm>
              <a:off x="1175216" y="4708132"/>
              <a:ext cx="4583768" cy="584775"/>
            </a:xfrm>
            <a:prstGeom prst="rect">
              <a:avLst/>
            </a:prstGeom>
            <a:noFill/>
          </p:spPr>
          <p:txBody>
            <a:bodyPr wrap="square" rtlCol="0">
              <a:spAutoFit/>
              <a:scene3d>
                <a:camera prst="orthographicFront"/>
                <a:lightRig rig="soft" dir="t"/>
              </a:scene3d>
              <a:sp3d prstMaterial="softEdge">
                <a:bevelT w="63500" h="12700"/>
              </a:sp3d>
            </a:bodyPr>
            <a:lstStyle/>
            <a:p>
              <a:r>
                <a:rPr lang="en-US" altLang="zh-CN" sz="3200" b="1" dirty="0" smtClean="0">
                  <a:ln w="0">
                    <a:noFill/>
                  </a:ln>
                  <a:latin typeface="Arial Rounded MT Bold" panose="020F0704030504030204" pitchFamily="34" charset="0"/>
                  <a:ea typeface="微软雅黑" panose="020B0503020204020204" pitchFamily="34" charset="-122"/>
                </a:rPr>
                <a:t>Smart Tracking</a:t>
              </a:r>
              <a:endParaRPr lang="en-US" altLang="zh-CN" sz="3200" b="1" dirty="0">
                <a:ln w="0">
                  <a:noFill/>
                </a:ln>
                <a:latin typeface="Arial" panose="020B0604020202020204" pitchFamily="34" charset="0"/>
                <a:ea typeface="微软雅黑" panose="020B0503020204020204" pitchFamily="34" charset="-122"/>
                <a:cs typeface="Arial" panose="020B0604020202020204" pitchFamily="34" charset="0"/>
              </a:endParaRPr>
            </a:p>
          </p:txBody>
        </p:sp>
      </p:grpSp>
      <p:pic>
        <p:nvPicPr>
          <p:cNvPr id="44" name="图片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20967" y="168742"/>
            <a:ext cx="922646" cy="27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10938598"/>
      </p:ext>
    </p:extLst>
  </p:cSld>
  <p:clrMapOvr>
    <a:masterClrMapping/>
  </p:clrMapOvr>
  <mc:AlternateContent xmlns:mc="http://schemas.openxmlformats.org/markup-compatibility/2006" xmlns:p14="http://schemas.microsoft.com/office/powerpoint/2010/main">
    <mc:Choice Requires="p14">
      <p:transition spd="med" p14:dur="700" advTm="11294">
        <p:fade/>
      </p:transition>
    </mc:Choice>
    <mc:Fallback xmlns="">
      <p:transition spd="med" advTm="11294">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1570" y="3933688"/>
            <a:ext cx="12203570" cy="2924312"/>
          </a:xfrm>
          <a:prstGeom prst="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03" y="-5813"/>
            <a:ext cx="12213503" cy="3940629"/>
          </a:xfrm>
          <a:prstGeom prst="rect">
            <a:avLst/>
          </a:prstGeom>
        </p:spPr>
      </p:pic>
      <p:grpSp>
        <p:nvGrpSpPr>
          <p:cNvPr id="2" name="组合 1"/>
          <p:cNvGrpSpPr/>
          <p:nvPr/>
        </p:nvGrpSpPr>
        <p:grpSpPr>
          <a:xfrm>
            <a:off x="723627" y="4318488"/>
            <a:ext cx="5307168" cy="2094965"/>
            <a:chOff x="1749287" y="2534477"/>
            <a:chExt cx="7303773" cy="3180522"/>
          </a:xfrm>
        </p:grpSpPr>
        <p:sp>
          <p:nvSpPr>
            <p:cNvPr id="4" name="矩形 3"/>
            <p:cNvSpPr/>
            <p:nvPr/>
          </p:nvSpPr>
          <p:spPr>
            <a:xfrm>
              <a:off x="1749287" y="2534477"/>
              <a:ext cx="7303773" cy="3180522"/>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5561964" y="4961582"/>
              <a:ext cx="3468757" cy="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34081" t="9510" r="31575" b="23880"/>
          <a:stretch/>
        </p:blipFill>
        <p:spPr>
          <a:xfrm>
            <a:off x="3687625" y="82377"/>
            <a:ext cx="898418" cy="1128685"/>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4596" t="9087" r="28550" b="11260"/>
          <a:stretch/>
        </p:blipFill>
        <p:spPr>
          <a:xfrm>
            <a:off x="6991158" y="215798"/>
            <a:ext cx="1342924" cy="995264"/>
          </a:xfrm>
          <a:prstGeom prst="rect">
            <a:avLst/>
          </a:prstGeom>
        </p:spPr>
      </p:pic>
      <p:grpSp>
        <p:nvGrpSpPr>
          <p:cNvPr id="28" name="组合 27"/>
          <p:cNvGrpSpPr/>
          <p:nvPr/>
        </p:nvGrpSpPr>
        <p:grpSpPr>
          <a:xfrm>
            <a:off x="223066" y="2110757"/>
            <a:ext cx="11522400" cy="1511594"/>
            <a:chOff x="223066" y="2110757"/>
            <a:chExt cx="11522400" cy="1511594"/>
          </a:xfrm>
        </p:grpSpPr>
        <p:pic>
          <p:nvPicPr>
            <p:cNvPr id="12" name="图片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066" y="2200733"/>
              <a:ext cx="1127717" cy="1127717"/>
            </a:xfrm>
            <a:prstGeom prst="rect">
              <a:avLst/>
            </a:prstGeom>
          </p:spPr>
        </p:pic>
        <p:pic>
          <p:nvPicPr>
            <p:cNvPr id="13" name="图片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34082" y="2110757"/>
              <a:ext cx="1493190" cy="1493190"/>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4874" y="2248216"/>
              <a:ext cx="1302928" cy="1302928"/>
            </a:xfrm>
            <a:prstGeom prst="rect">
              <a:avLst/>
            </a:prstGeom>
          </p:spPr>
        </p:pic>
        <p:pic>
          <p:nvPicPr>
            <p:cNvPr id="15" name="图片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59497" y="2194521"/>
              <a:ext cx="1427830" cy="1427830"/>
            </a:xfrm>
            <a:prstGeom prst="rect">
              <a:avLst/>
            </a:prstGeom>
          </p:spPr>
        </p:pic>
        <p:pic>
          <p:nvPicPr>
            <p:cNvPr id="16" name="图片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77184" y="2184724"/>
              <a:ext cx="1345256" cy="1345256"/>
            </a:xfrm>
            <a:prstGeom prst="rect">
              <a:avLst/>
            </a:prstGeom>
          </p:spPr>
        </p:pic>
        <p:pic>
          <p:nvPicPr>
            <p:cNvPr id="17" name="图片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63416" y="2154027"/>
              <a:ext cx="1342924" cy="1342924"/>
            </a:xfrm>
            <a:prstGeom prst="rect">
              <a:avLst/>
            </a:prstGeom>
          </p:spPr>
        </p:pic>
        <p:pic>
          <p:nvPicPr>
            <p:cNvPr id="18" name="图片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49801" y="2120843"/>
              <a:ext cx="1409293" cy="1409293"/>
            </a:xfrm>
            <a:prstGeom prst="rect">
              <a:avLst/>
            </a:prstGeom>
          </p:spPr>
        </p:pic>
        <p:pic>
          <p:nvPicPr>
            <p:cNvPr id="19" name="图片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04901" y="2208539"/>
              <a:ext cx="1357889" cy="1357889"/>
            </a:xfrm>
            <a:prstGeom prst="rect">
              <a:avLst/>
            </a:prstGeom>
          </p:spPr>
        </p:pic>
        <p:pic>
          <p:nvPicPr>
            <p:cNvPr id="20" name="图片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964930" y="2143955"/>
              <a:ext cx="1478396" cy="1478396"/>
            </a:xfrm>
            <a:prstGeom prst="rect">
              <a:avLst/>
            </a:prstGeom>
          </p:spPr>
        </p:pic>
        <p:pic>
          <p:nvPicPr>
            <p:cNvPr id="24" name="图片 23"/>
            <p:cNvPicPr>
              <a:picLocks noChangeAspect="1"/>
            </p:cNvPicPr>
            <p:nvPr/>
          </p:nvPicPr>
          <p:blipFill rotWithShape="1">
            <a:blip r:embed="rId15" cstate="print">
              <a:extLst>
                <a:ext uri="{28A0092B-C50C-407E-A947-70E740481C1C}">
                  <a14:useLocalDpi xmlns:a14="http://schemas.microsoft.com/office/drawing/2010/main" val="0"/>
                </a:ext>
              </a:extLst>
            </a:blip>
            <a:srcRect l="26904" t="12070" r="25096" b="11211"/>
            <a:stretch/>
          </p:blipFill>
          <p:spPr>
            <a:xfrm>
              <a:off x="11000176" y="2350236"/>
              <a:ext cx="745290" cy="1191190"/>
            </a:xfrm>
            <a:prstGeom prst="rect">
              <a:avLst/>
            </a:prstGeom>
          </p:spPr>
        </p:pic>
      </p:grpSp>
      <p:sp>
        <p:nvSpPr>
          <p:cNvPr id="29" name="文本框 28"/>
          <p:cNvSpPr txBox="1"/>
          <p:nvPr/>
        </p:nvSpPr>
        <p:spPr>
          <a:xfrm>
            <a:off x="3172428" y="1197701"/>
            <a:ext cx="1987820" cy="307777"/>
          </a:xfrm>
          <a:prstGeom prst="rect">
            <a:avLst/>
          </a:prstGeom>
          <a:noFill/>
        </p:spPr>
        <p:txBody>
          <a:bodyPr wrap="square" rtlCol="0">
            <a:spAutoFit/>
          </a:bodyPr>
          <a:lstStyle/>
          <a:p>
            <a:r>
              <a:rPr lang="en-US" altLang="zh-CN" sz="1400" b="1" dirty="0" smtClean="0">
                <a:solidFill>
                  <a:schemeClr val="bg1"/>
                </a:solidFill>
                <a:latin typeface="Segoe UI" panose="020B0502040204020203" pitchFamily="34" charset="0"/>
                <a:cs typeface="Segoe UI" panose="020B0502040204020203" pitchFamily="34" charset="0"/>
              </a:rPr>
              <a:t>DH-PFRRK-E50/120</a:t>
            </a:r>
            <a:endParaRPr lang="zh-CN" altLang="en-US" sz="1400" b="1" dirty="0">
              <a:solidFill>
                <a:schemeClr val="bg1"/>
              </a:solidFill>
              <a:latin typeface="Segoe UI" panose="020B0502040204020203" pitchFamily="34" charset="0"/>
              <a:cs typeface="Segoe UI" panose="020B0502040204020203" pitchFamily="34" charset="0"/>
            </a:endParaRPr>
          </a:p>
        </p:txBody>
      </p:sp>
      <p:sp>
        <p:nvSpPr>
          <p:cNvPr id="30" name="文本框 29"/>
          <p:cNvSpPr txBox="1"/>
          <p:nvPr/>
        </p:nvSpPr>
        <p:spPr>
          <a:xfrm>
            <a:off x="6589828" y="1195264"/>
            <a:ext cx="2181072" cy="307777"/>
          </a:xfrm>
          <a:prstGeom prst="rect">
            <a:avLst/>
          </a:prstGeom>
          <a:noFill/>
        </p:spPr>
        <p:txBody>
          <a:bodyPr wrap="square" rtlCol="0">
            <a:spAutoFit/>
          </a:bodyPr>
          <a:lstStyle/>
          <a:p>
            <a:r>
              <a:rPr lang="en-US" altLang="zh-CN" sz="1400" b="1" dirty="0" smtClean="0">
                <a:solidFill>
                  <a:schemeClr val="bg1"/>
                </a:solidFill>
                <a:latin typeface="Segoe UI" panose="020B0502040204020203" pitchFamily="34" charset="0"/>
                <a:cs typeface="Segoe UI" panose="020B0502040204020203" pitchFamily="34" charset="0"/>
              </a:rPr>
              <a:t>DH-PFR4K-D300/450</a:t>
            </a:r>
            <a:endParaRPr lang="zh-CN" altLang="en-US" sz="1400" b="1" dirty="0">
              <a:solidFill>
                <a:schemeClr val="bg1"/>
              </a:solidFill>
              <a:latin typeface="Segoe UI" panose="020B0502040204020203" pitchFamily="34" charset="0"/>
              <a:cs typeface="Segoe UI" panose="020B0502040204020203" pitchFamily="34" charset="0"/>
            </a:endParaRPr>
          </a:p>
        </p:txBody>
      </p:sp>
      <p:cxnSp>
        <p:nvCxnSpPr>
          <p:cNvPr id="39" name="直接连接符 38"/>
          <p:cNvCxnSpPr/>
          <p:nvPr/>
        </p:nvCxnSpPr>
        <p:spPr>
          <a:xfrm>
            <a:off x="731518" y="1767766"/>
            <a:ext cx="0" cy="48045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845943" y="1767766"/>
            <a:ext cx="0" cy="48045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2979418" y="1767766"/>
            <a:ext cx="0" cy="48045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4150993" y="1503041"/>
            <a:ext cx="0" cy="745175"/>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341618" y="1767766"/>
            <a:ext cx="0" cy="48045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6522718" y="1767766"/>
            <a:ext cx="0" cy="48045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694293" y="1503041"/>
            <a:ext cx="0" cy="745175"/>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9027793" y="1767766"/>
            <a:ext cx="0" cy="48045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1361418" y="1767766"/>
            <a:ext cx="0" cy="48045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0179879" y="1767766"/>
            <a:ext cx="0" cy="48045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17452" y="1767766"/>
            <a:ext cx="10643966" cy="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3677494" y="5424682"/>
            <a:ext cx="2348542" cy="523220"/>
          </a:xfrm>
          <a:prstGeom prst="rect">
            <a:avLst/>
          </a:prstGeom>
          <a:noFill/>
        </p:spPr>
        <p:txBody>
          <a:bodyPr wrap="square" rtlCol="0">
            <a:spAutoFit/>
          </a:bodyPr>
          <a:lstStyle/>
          <a:p>
            <a:r>
              <a:rPr lang="en-US" altLang="zh-CN" sz="2800" dirty="0" smtClean="0">
                <a:latin typeface="Impact" panose="020B0806030902050204" pitchFamily="34" charset="0"/>
              </a:rPr>
              <a:t>Compatibility</a:t>
            </a:r>
            <a:endParaRPr lang="zh-CN" altLang="en-US" sz="2800" dirty="0">
              <a:latin typeface="Impact" panose="020B0806030902050204" pitchFamily="34" charset="0"/>
            </a:endParaRPr>
          </a:p>
        </p:txBody>
      </p:sp>
      <p:sp>
        <p:nvSpPr>
          <p:cNvPr id="64" name="文本框 63"/>
          <p:cNvSpPr txBox="1"/>
          <p:nvPr/>
        </p:nvSpPr>
        <p:spPr>
          <a:xfrm>
            <a:off x="960229" y="4631177"/>
            <a:ext cx="2953590" cy="1077218"/>
          </a:xfrm>
          <a:prstGeom prst="rect">
            <a:avLst/>
          </a:prstGeom>
          <a:noFill/>
        </p:spPr>
        <p:txBody>
          <a:bodyPr wrap="square" rtlCol="0">
            <a:spAutoFit/>
          </a:bodyPr>
          <a:lstStyle/>
          <a:p>
            <a:r>
              <a:rPr lang="en-US" altLang="zh-CN" sz="1600" dirty="0">
                <a:latin typeface="Segoe UI" panose="020B0502040204020203" pitchFamily="34" charset="0"/>
                <a:cs typeface="Segoe UI" panose="020B0502040204020203" pitchFamily="34" charset="0"/>
              </a:rPr>
              <a:t>DAHUA radar is compatible with almost all DAHUA PTZ, and can be configured on the web and DSS </a:t>
            </a:r>
            <a:r>
              <a:rPr lang="en-US" altLang="zh-CN" sz="1600" dirty="0" smtClean="0">
                <a:latin typeface="Segoe UI" panose="020B0502040204020203" pitchFamily="34" charset="0"/>
                <a:cs typeface="Segoe UI" panose="020B0502040204020203" pitchFamily="34" charset="0"/>
              </a:rPr>
              <a:t>Pro.</a:t>
            </a:r>
            <a:endParaRPr lang="zh-CN" altLang="en-US" sz="1600" dirty="0">
              <a:latin typeface="Segoe UI" panose="020B0502040204020203" pitchFamily="34" charset="0"/>
              <a:cs typeface="Segoe UI" panose="020B0502040204020203" pitchFamily="34" charset="0"/>
            </a:endParaRPr>
          </a:p>
        </p:txBody>
      </p:sp>
      <p:pic>
        <p:nvPicPr>
          <p:cNvPr id="69" name="图片 6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04481" y="4592799"/>
            <a:ext cx="801169" cy="801169"/>
          </a:xfrm>
          <a:prstGeom prst="rect">
            <a:avLst/>
          </a:prstGeom>
        </p:spPr>
      </p:pic>
      <p:sp>
        <p:nvSpPr>
          <p:cNvPr id="38" name="文本框 37"/>
          <p:cNvSpPr txBox="1"/>
          <p:nvPr/>
        </p:nvSpPr>
        <p:spPr>
          <a:xfrm>
            <a:off x="7158721" y="4240840"/>
            <a:ext cx="2569210" cy="2123658"/>
          </a:xfrm>
          <a:prstGeom prst="rect">
            <a:avLst/>
          </a:prstGeom>
          <a:noFill/>
        </p:spPr>
        <p:txBody>
          <a:bodyPr wrap="square" rtlCol="0">
            <a:spAutoFit/>
          </a:bodyPr>
          <a:lstStyle/>
          <a:p>
            <a:r>
              <a:rPr lang="en-US" altLang="zh-CN" sz="1200" b="1" dirty="0" smtClean="0">
                <a:solidFill>
                  <a:schemeClr val="bg1"/>
                </a:solidFill>
                <a:latin typeface="Segoe UI" panose="020B0502040204020203" pitchFamily="34" charset="0"/>
                <a:cs typeface="Segoe UI" panose="020B0502040204020203" pitchFamily="34" charset="0"/>
              </a:rPr>
              <a:t>SD49425XB-HNR</a:t>
            </a:r>
            <a:endParaRPr lang="en-US" altLang="zh-CN" sz="1200" b="1" dirty="0">
              <a:solidFill>
                <a:schemeClr val="bg1"/>
              </a:solidFill>
              <a:latin typeface="Segoe UI" panose="020B0502040204020203" pitchFamily="34" charset="0"/>
              <a:cs typeface="Segoe UI" panose="020B0502040204020203" pitchFamily="34" charset="0"/>
            </a:endParaRPr>
          </a:p>
          <a:p>
            <a:r>
              <a:rPr lang="en-US" altLang="zh-CN" sz="1200" b="1" dirty="0">
                <a:solidFill>
                  <a:schemeClr val="bg1"/>
                </a:solidFill>
                <a:latin typeface="Segoe UI" panose="020B0502040204020203" pitchFamily="34" charset="0"/>
                <a:cs typeface="Segoe UI" panose="020B0502040204020203" pitchFamily="34" charset="0"/>
              </a:rPr>
              <a:t>SD49225XA-HNR</a:t>
            </a:r>
          </a:p>
          <a:p>
            <a:r>
              <a:rPr lang="en-US" altLang="zh-CN" sz="1200" b="1" dirty="0">
                <a:solidFill>
                  <a:schemeClr val="bg1"/>
                </a:solidFill>
                <a:latin typeface="Segoe UI" panose="020B0502040204020203" pitchFamily="34" charset="0"/>
                <a:cs typeface="Segoe UI" panose="020B0502040204020203" pitchFamily="34" charset="0"/>
              </a:rPr>
              <a:t>SD59430/59230/59225U-HNI</a:t>
            </a:r>
          </a:p>
          <a:p>
            <a:r>
              <a:rPr lang="en-US" altLang="zh-CN" sz="1200" b="1" dirty="0">
                <a:solidFill>
                  <a:schemeClr val="bg1"/>
                </a:solidFill>
                <a:latin typeface="Segoe UI" panose="020B0502040204020203" pitchFamily="34" charset="0"/>
                <a:cs typeface="Segoe UI" panose="020B0502040204020203" pitchFamily="34" charset="0"/>
              </a:rPr>
              <a:t>SD59232/432/425XA-HNR</a:t>
            </a:r>
          </a:p>
          <a:p>
            <a:r>
              <a:rPr lang="en-US" altLang="zh-CN" sz="1200" b="1" dirty="0">
                <a:solidFill>
                  <a:schemeClr val="bg1"/>
                </a:solidFill>
                <a:latin typeface="Segoe UI" panose="020B0502040204020203" pitchFamily="34" charset="0"/>
                <a:cs typeface="Segoe UI" panose="020B0502040204020203" pitchFamily="34" charset="0"/>
              </a:rPr>
              <a:t>SD5A425/445XA-HNR</a:t>
            </a:r>
          </a:p>
          <a:p>
            <a:r>
              <a:rPr lang="en-US" altLang="zh-CN" sz="1200" b="1" dirty="0">
                <a:solidFill>
                  <a:schemeClr val="bg1"/>
                </a:solidFill>
                <a:latin typeface="Segoe UI" panose="020B0502040204020203" pitchFamily="34" charset="0"/>
                <a:cs typeface="Segoe UI" panose="020B0502040204020203" pitchFamily="34" charset="0"/>
              </a:rPr>
              <a:t>SD6CE245/230/225U-HNI</a:t>
            </a:r>
          </a:p>
          <a:p>
            <a:r>
              <a:rPr lang="en-US" altLang="zh-CN" sz="1200" b="1" dirty="0">
                <a:solidFill>
                  <a:schemeClr val="bg1"/>
                </a:solidFill>
                <a:latin typeface="Segoe UI" panose="020B0502040204020203" pitchFamily="34" charset="0"/>
                <a:cs typeface="Segoe UI" panose="020B0502040204020203" pitchFamily="34" charset="0"/>
              </a:rPr>
              <a:t>SD6CE445XA-HNR</a:t>
            </a:r>
          </a:p>
          <a:p>
            <a:r>
              <a:rPr lang="en-US" altLang="zh-CN" sz="1200" b="1" dirty="0" smtClean="0">
                <a:solidFill>
                  <a:schemeClr val="bg1"/>
                </a:solidFill>
                <a:latin typeface="Segoe UI" panose="020B0502040204020203" pitchFamily="34" charset="0"/>
                <a:cs typeface="Segoe UI" panose="020B0502040204020203" pitchFamily="34" charset="0"/>
              </a:rPr>
              <a:t>SD60430/230/225U-HNI</a:t>
            </a:r>
          </a:p>
          <a:p>
            <a:r>
              <a:rPr lang="en-US" altLang="zh-CN" sz="1200" b="1" dirty="0">
                <a:solidFill>
                  <a:schemeClr val="bg1"/>
                </a:solidFill>
                <a:latin typeface="Segoe UI" panose="020B0502040204020203" pitchFamily="34" charset="0"/>
                <a:cs typeface="Segoe UI" panose="020B0502040204020203" pitchFamily="34" charset="0"/>
              </a:rPr>
              <a:t>SD65F233XA-HNR</a:t>
            </a:r>
          </a:p>
          <a:p>
            <a:r>
              <a:rPr lang="en-US" altLang="zh-CN" sz="1200" b="1" dirty="0">
                <a:solidFill>
                  <a:schemeClr val="bg1"/>
                </a:solidFill>
                <a:latin typeface="Segoe UI" panose="020B0502040204020203" pitchFamily="34" charset="0"/>
                <a:cs typeface="Segoe UI" panose="020B0502040204020203" pitchFamily="34" charset="0"/>
              </a:rPr>
              <a:t>SD6AL245U-HNI(IR)</a:t>
            </a:r>
          </a:p>
          <a:p>
            <a:r>
              <a:rPr lang="en-US" altLang="zh-CN" sz="1200" b="1" dirty="0">
                <a:solidFill>
                  <a:schemeClr val="bg1"/>
                </a:solidFill>
                <a:latin typeface="Segoe UI" panose="020B0502040204020203" pitchFamily="34" charset="0"/>
                <a:cs typeface="Segoe UI" panose="020B0502040204020203" pitchFamily="34" charset="0"/>
              </a:rPr>
              <a:t>SD6AL233/445XA-HNR(IR</a:t>
            </a:r>
            <a:r>
              <a:rPr lang="en-US" altLang="zh-CN" sz="1200" b="1" dirty="0" smtClean="0">
                <a:solidFill>
                  <a:schemeClr val="bg1"/>
                </a:solidFill>
                <a:latin typeface="Segoe UI" panose="020B0502040204020203" pitchFamily="34" charset="0"/>
                <a:cs typeface="Segoe UI" panose="020B0502040204020203" pitchFamily="34" charset="0"/>
              </a:rPr>
              <a:t>)</a:t>
            </a:r>
            <a:endParaRPr lang="en-US" altLang="zh-CN" sz="1200" b="1" dirty="0">
              <a:solidFill>
                <a:schemeClr val="bg1"/>
              </a:solidFill>
              <a:latin typeface="Segoe UI" panose="020B0502040204020203" pitchFamily="34" charset="0"/>
              <a:cs typeface="Segoe UI" panose="020B0502040204020203" pitchFamily="34" charset="0"/>
            </a:endParaRPr>
          </a:p>
        </p:txBody>
      </p:sp>
      <p:sp>
        <p:nvSpPr>
          <p:cNvPr id="40" name="文本框 39"/>
          <p:cNvSpPr txBox="1"/>
          <p:nvPr/>
        </p:nvSpPr>
        <p:spPr>
          <a:xfrm>
            <a:off x="9639661" y="4247593"/>
            <a:ext cx="2495331" cy="1569660"/>
          </a:xfrm>
          <a:prstGeom prst="rect">
            <a:avLst/>
          </a:prstGeom>
          <a:noFill/>
        </p:spPr>
        <p:txBody>
          <a:bodyPr wrap="square" rtlCol="0">
            <a:spAutoFit/>
          </a:bodyPr>
          <a:lstStyle/>
          <a:p>
            <a:r>
              <a:rPr lang="en-US" altLang="zh-CN" sz="1200" b="1" dirty="0" smtClean="0">
                <a:solidFill>
                  <a:schemeClr val="bg1"/>
                </a:solidFill>
                <a:latin typeface="Segoe UI" panose="020B0502040204020203" pitchFamily="34" charset="0"/>
                <a:cs typeface="Segoe UI" panose="020B0502040204020203" pitchFamily="34" charset="0"/>
              </a:rPr>
              <a:t>SD6AL233XA-HNR(IR</a:t>
            </a:r>
            <a:r>
              <a:rPr lang="en-US" altLang="zh-CN" sz="1200" b="1" dirty="0">
                <a:solidFill>
                  <a:schemeClr val="bg1"/>
                </a:solidFill>
                <a:latin typeface="Segoe UI" panose="020B0502040204020203" pitchFamily="34" charset="0"/>
                <a:cs typeface="Segoe UI" panose="020B0502040204020203" pitchFamily="34" charset="0"/>
              </a:rPr>
              <a:t>)</a:t>
            </a:r>
          </a:p>
          <a:p>
            <a:r>
              <a:rPr lang="en-US" altLang="zh-CN" sz="1200" b="1" dirty="0">
                <a:solidFill>
                  <a:schemeClr val="bg1"/>
                </a:solidFill>
                <a:latin typeface="Segoe UI" panose="020B0502040204020203" pitchFamily="34" charset="0"/>
                <a:cs typeface="Segoe UI" panose="020B0502040204020203" pitchFamily="34" charset="0"/>
              </a:rPr>
              <a:t>SD6AE233XA-HNI</a:t>
            </a:r>
          </a:p>
          <a:p>
            <a:r>
              <a:rPr lang="en-US" altLang="zh-CN" sz="1200" b="1" dirty="0" smtClean="0">
                <a:solidFill>
                  <a:schemeClr val="bg1"/>
                </a:solidFill>
                <a:latin typeface="Segoe UI" panose="020B0502040204020203" pitchFamily="34" charset="0"/>
                <a:cs typeface="Segoe UI" panose="020B0502040204020203" pitchFamily="34" charset="0"/>
              </a:rPr>
              <a:t>SD8A840/440/240/820WA-HNF</a:t>
            </a:r>
            <a:endParaRPr lang="en-US" altLang="zh-CN" sz="1200" b="1" dirty="0">
              <a:solidFill>
                <a:schemeClr val="bg1"/>
              </a:solidFill>
              <a:latin typeface="Segoe UI" panose="020B0502040204020203" pitchFamily="34" charset="0"/>
              <a:cs typeface="Segoe UI" panose="020B0502040204020203" pitchFamily="34" charset="0"/>
            </a:endParaRPr>
          </a:p>
          <a:p>
            <a:r>
              <a:rPr lang="en-US" altLang="zh-CN" sz="1200" b="1" dirty="0">
                <a:solidFill>
                  <a:schemeClr val="bg1"/>
                </a:solidFill>
                <a:latin typeface="Segoe UI" panose="020B0502040204020203" pitchFamily="34" charset="0"/>
                <a:cs typeface="Segoe UI" panose="020B0502040204020203" pitchFamily="34" charset="0"/>
              </a:rPr>
              <a:t>SD8A840/440/240VI-HNI</a:t>
            </a:r>
          </a:p>
          <a:p>
            <a:r>
              <a:rPr lang="en-US" altLang="zh-CN" sz="1200" b="1" dirty="0" smtClean="0">
                <a:solidFill>
                  <a:schemeClr val="bg1"/>
                </a:solidFill>
                <a:latin typeface="Segoe UI" panose="020B0502040204020203" pitchFamily="34" charset="0"/>
                <a:cs typeface="Segoe UI" panose="020B0502040204020203" pitchFamily="34" charset="0"/>
              </a:rPr>
              <a:t>SD10A248WA-HNF</a:t>
            </a:r>
          </a:p>
          <a:p>
            <a:r>
              <a:rPr lang="pt-BR" altLang="zh-CN" sz="1200" b="1" dirty="0">
                <a:solidFill>
                  <a:schemeClr val="bg1"/>
                </a:solidFill>
                <a:latin typeface="Segoe UI" panose="020B0502040204020203" pitchFamily="34" charset="0"/>
                <a:cs typeface="Segoe UI" panose="020B0502040204020203" pitchFamily="34" charset="0"/>
              </a:rPr>
              <a:t>PTZ83840-HNF-WA</a:t>
            </a:r>
          </a:p>
          <a:p>
            <a:r>
              <a:rPr lang="pt-BR" altLang="zh-CN" sz="1200" b="1" dirty="0">
                <a:solidFill>
                  <a:schemeClr val="bg1"/>
                </a:solidFill>
                <a:latin typeface="Segoe UI" panose="020B0502040204020203" pitchFamily="34" charset="0"/>
                <a:cs typeface="Segoe UI" panose="020B0502040204020203" pitchFamily="34" charset="0"/>
              </a:rPr>
              <a:t>PTZ19245U-IRB-N(-B)</a:t>
            </a:r>
          </a:p>
          <a:p>
            <a:r>
              <a:rPr lang="pt-BR" altLang="zh-CN" sz="1200" b="1" dirty="0" smtClean="0">
                <a:solidFill>
                  <a:schemeClr val="bg1"/>
                </a:solidFill>
                <a:latin typeface="Segoe UI" panose="020B0502040204020203" pitchFamily="34" charset="0"/>
                <a:cs typeface="Segoe UI" panose="020B0502040204020203" pitchFamily="34" charset="0"/>
              </a:rPr>
              <a:t>PTZ1A225U-IRA-N</a:t>
            </a:r>
            <a:endParaRPr lang="en-US" altLang="zh-CN" sz="12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525341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0" y="0"/>
            <a:ext cx="12192000" cy="6858000"/>
          </a:xfrm>
          <a:prstGeom prst="triangle">
            <a:avLst>
              <a:gd name="adj" fmla="val 100000"/>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111240" y="5168860"/>
            <a:ext cx="5999480" cy="646331"/>
          </a:xfrm>
          <a:prstGeom prst="rect">
            <a:avLst/>
          </a:prstGeom>
          <a:noFill/>
        </p:spPr>
        <p:txBody>
          <a:bodyPr wrap="square" rtlCol="0">
            <a:spAutoFit/>
            <a:scene3d>
              <a:camera prst="orthographicFront"/>
              <a:lightRig rig="soft" dir="t"/>
            </a:scene3d>
            <a:sp3d prstMaterial="softEdge">
              <a:bevelT w="63500" h="12700"/>
            </a:sp3d>
          </a:bodyPr>
          <a:lstStyle/>
          <a:p>
            <a:r>
              <a:rPr lang="en-US" altLang="zh-CN" sz="3600" b="1" dirty="0">
                <a:ln w="0">
                  <a:noFill/>
                </a:ln>
                <a:latin typeface="Arial Rounded MT Bold" panose="020F0704030504030204" pitchFamily="34" charset="0"/>
                <a:ea typeface="微软雅黑" panose="020B0503020204020204" pitchFamily="34" charset="-122"/>
              </a:rPr>
              <a:t>Highlight </a:t>
            </a:r>
            <a:r>
              <a:rPr lang="en-US" altLang="zh-CN" sz="3600" b="1" dirty="0" smtClean="0">
                <a:ln w="0">
                  <a:noFill/>
                </a:ln>
                <a:latin typeface="Arial Rounded MT Bold" panose="020F0704030504030204" pitchFamily="34" charset="0"/>
                <a:ea typeface="微软雅黑" panose="020B0503020204020204" pitchFamily="34" charset="-122"/>
              </a:rPr>
              <a:t>Demonstration</a:t>
            </a:r>
            <a:endParaRPr lang="en-US" altLang="zh-CN" sz="3600" b="1" dirty="0">
              <a:ln w="0">
                <a:noFill/>
              </a:ln>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5"/>
          <p:cNvSpPr txBox="1"/>
          <p:nvPr/>
        </p:nvSpPr>
        <p:spPr>
          <a:xfrm>
            <a:off x="6111240" y="5815191"/>
            <a:ext cx="6102698" cy="400110"/>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r>
              <a:rPr lang="en-US" altLang="zh-CN" sz="20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Highlight, function </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demonstration, real </a:t>
            </a:r>
            <a:r>
              <a:rPr lang="en-US" altLang="zh-CN" sz="20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effect</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62AE0B90-B66F-4932-B169-CCD2F623060B}"/>
              </a:ext>
            </a:extLst>
          </p:cNvPr>
          <p:cNvSpPr/>
          <p:nvPr/>
        </p:nvSpPr>
        <p:spPr>
          <a:xfrm>
            <a:off x="5224373" y="4565430"/>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矩形 13"/>
          <p:cNvSpPr/>
          <p:nvPr/>
        </p:nvSpPr>
        <p:spPr>
          <a:xfrm>
            <a:off x="1066800" y="570636"/>
            <a:ext cx="2159876" cy="2400657"/>
          </a:xfrm>
          <a:prstGeom prst="rect">
            <a:avLst/>
          </a:prstGeom>
        </p:spPr>
        <p:txBody>
          <a:bodyPr wrap="square">
            <a:spAutoFit/>
          </a:bodyPr>
          <a:lstStyle/>
          <a:p>
            <a:pPr algn="ctr"/>
            <a:r>
              <a:rPr lang="en-US" altLang="zh-CN" sz="15000" b="1" dirty="0" smtClean="0">
                <a:ln w="0">
                  <a:noFill/>
                </a:ln>
                <a:latin typeface="微软雅黑" panose="020B0503020204020204" pitchFamily="34" charset="-122"/>
                <a:ea typeface="微软雅黑" panose="020B0503020204020204" pitchFamily="34" charset="-122"/>
              </a:rPr>
              <a:t>3.</a:t>
            </a:r>
            <a:endParaRPr lang="zh-CN" altLang="en-US" sz="15000" dirty="0">
              <a:latin typeface="微软雅黑" panose="020B0503020204020204" pitchFamily="34" charset="-122"/>
              <a:ea typeface="微软雅黑" panose="020B0503020204020204" pitchFamily="34" charset="-122"/>
            </a:endParaRPr>
          </a:p>
        </p:txBody>
      </p:sp>
      <p:pic>
        <p:nvPicPr>
          <p:cNvPr id="8" name="Picture 19" descr="E:\产品部\球机资料\球机图片\star light\Logo_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929" y="6302698"/>
            <a:ext cx="1246554" cy="37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22154" y="1998226"/>
            <a:ext cx="5777019" cy="2965169"/>
          </a:xfrm>
          <a:prstGeom prst="rect">
            <a:avLst/>
          </a:prstGeom>
        </p:spPr>
      </p:pic>
    </p:spTree>
    <p:extLst>
      <p:ext uri="{BB962C8B-B14F-4D97-AF65-F5344CB8AC3E}">
        <p14:creationId xmlns:p14="http://schemas.microsoft.com/office/powerpoint/2010/main" val="558469740"/>
      </p:ext>
    </p:extLst>
  </p:cSld>
  <p:clrMapOvr>
    <a:masterClrMapping/>
  </p:clrMapOvr>
  <mc:AlternateContent xmlns:mc="http://schemas.openxmlformats.org/markup-compatibility/2006" xmlns:p14="http://schemas.microsoft.com/office/powerpoint/2010/main">
    <mc:Choice Requires="p14">
      <p:transition spd="med" p14:dur="700" advTm="5268">
        <p:fade/>
      </p:transition>
    </mc:Choice>
    <mc:Fallback xmlns="">
      <p:transition spd="med" advTm="5268">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518707" y="618373"/>
            <a:ext cx="9867560" cy="1754326"/>
            <a:chOff x="1518707" y="618373"/>
            <a:chExt cx="9867560" cy="1754326"/>
          </a:xfrm>
        </p:grpSpPr>
        <p:grpSp>
          <p:nvGrpSpPr>
            <p:cNvPr id="7" name="Group 8481"/>
            <p:cNvGrpSpPr>
              <a:grpSpLocks noChangeAspect="1"/>
            </p:cNvGrpSpPr>
            <p:nvPr/>
          </p:nvGrpSpPr>
          <p:grpSpPr>
            <a:xfrm>
              <a:off x="1518707" y="1122767"/>
              <a:ext cx="692998" cy="691793"/>
              <a:chOff x="0" y="0"/>
              <a:chExt cx="855499" cy="855498"/>
            </a:xfrm>
          </p:grpSpPr>
          <p:sp>
            <p:nvSpPr>
              <p:cNvPr id="8" name="Shape 8479"/>
              <p:cNvSpPr/>
              <p:nvPr/>
            </p:nvSpPr>
            <p:spPr>
              <a:xfrm>
                <a:off x="0" y="0"/>
                <a:ext cx="855499" cy="8554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cap="flat">
                <a:noFill/>
                <a:miter lim="400000"/>
              </a:ln>
              <a:effectLst/>
            </p:spPr>
            <p:txBody>
              <a:bodyPr wrap="square" lIns="0" tIns="0" rIns="0" bIns="0" numCol="1" anchor="ctr">
                <a:noAutofit/>
              </a:bodyPr>
              <a:lstStyle/>
              <a:p>
                <a:pPr defTabSz="2437492">
                  <a:defRPr sz="3200"/>
                </a:pPr>
                <a:endParaRPr sz="3200">
                  <a:solidFill>
                    <a:prstClr val="black"/>
                  </a:solidFill>
                  <a:latin typeface="Calibri" panose="020F0502020204030204"/>
                </a:endParaRPr>
              </a:p>
            </p:txBody>
          </p:sp>
          <p:sp>
            <p:nvSpPr>
              <p:cNvPr id="9" name="Shape 8480"/>
              <p:cNvSpPr/>
              <p:nvPr/>
            </p:nvSpPr>
            <p:spPr>
              <a:xfrm flipH="1">
                <a:off x="202976" y="218669"/>
                <a:ext cx="449547" cy="396765"/>
              </a:xfrm>
              <a:custGeom>
                <a:avLst/>
                <a:gdLst/>
                <a:ahLst/>
                <a:cxnLst>
                  <a:cxn ang="0">
                    <a:pos x="wd2" y="hd2"/>
                  </a:cxn>
                  <a:cxn ang="5400000">
                    <a:pos x="wd2" y="hd2"/>
                  </a:cxn>
                  <a:cxn ang="10800000">
                    <a:pos x="wd2" y="hd2"/>
                  </a:cxn>
                  <a:cxn ang="16200000">
                    <a:pos x="wd2" y="hd2"/>
                  </a:cxn>
                </a:cxnLst>
                <a:rect l="0" t="0" r="r" b="b"/>
                <a:pathLst>
                  <a:path w="21600" h="21600" extrusionOk="0">
                    <a:moveTo>
                      <a:pt x="5409" y="6912"/>
                    </a:moveTo>
                    <a:cubicBezTo>
                      <a:pt x="5409" y="7132"/>
                      <a:pt x="5373" y="7354"/>
                      <a:pt x="5303" y="7555"/>
                    </a:cubicBezTo>
                    <a:cubicBezTo>
                      <a:pt x="5161" y="7957"/>
                      <a:pt x="4948" y="8238"/>
                      <a:pt x="4593" y="8419"/>
                    </a:cubicBezTo>
                    <a:cubicBezTo>
                      <a:pt x="4416" y="8520"/>
                      <a:pt x="4185" y="8580"/>
                      <a:pt x="3973" y="8580"/>
                    </a:cubicBezTo>
                    <a:cubicBezTo>
                      <a:pt x="3175" y="8580"/>
                      <a:pt x="2518" y="7836"/>
                      <a:pt x="2518" y="6933"/>
                    </a:cubicBezTo>
                    <a:cubicBezTo>
                      <a:pt x="2518" y="6028"/>
                      <a:pt x="3175" y="5284"/>
                      <a:pt x="3973" y="5284"/>
                    </a:cubicBezTo>
                    <a:cubicBezTo>
                      <a:pt x="4753" y="5284"/>
                      <a:pt x="5409" y="6008"/>
                      <a:pt x="5409" y="6912"/>
                    </a:cubicBezTo>
                    <a:cubicBezTo>
                      <a:pt x="5409" y="6912"/>
                      <a:pt x="5409" y="6912"/>
                      <a:pt x="5409" y="6912"/>
                    </a:cubicBezTo>
                    <a:close/>
                    <a:moveTo>
                      <a:pt x="8300" y="13181"/>
                    </a:moveTo>
                    <a:cubicBezTo>
                      <a:pt x="8300" y="12397"/>
                      <a:pt x="8867" y="11774"/>
                      <a:pt x="9541" y="11774"/>
                    </a:cubicBezTo>
                    <a:lnTo>
                      <a:pt x="11847" y="11774"/>
                    </a:lnTo>
                    <a:cubicBezTo>
                      <a:pt x="12537" y="11774"/>
                      <a:pt x="13088" y="12418"/>
                      <a:pt x="13088" y="13181"/>
                    </a:cubicBezTo>
                    <a:lnTo>
                      <a:pt x="13088" y="15793"/>
                    </a:lnTo>
                    <a:cubicBezTo>
                      <a:pt x="13088" y="16577"/>
                      <a:pt x="12520" y="17199"/>
                      <a:pt x="11847" y="17199"/>
                    </a:cubicBezTo>
                    <a:lnTo>
                      <a:pt x="9541" y="17199"/>
                    </a:lnTo>
                    <a:cubicBezTo>
                      <a:pt x="8850" y="17199"/>
                      <a:pt x="8300" y="16557"/>
                      <a:pt x="8300" y="15793"/>
                    </a:cubicBezTo>
                    <a:cubicBezTo>
                      <a:pt x="8300" y="15793"/>
                      <a:pt x="8300" y="13181"/>
                      <a:pt x="8300" y="13181"/>
                    </a:cubicBezTo>
                    <a:close/>
                    <a:moveTo>
                      <a:pt x="10640" y="2813"/>
                    </a:moveTo>
                    <a:cubicBezTo>
                      <a:pt x="11439" y="2813"/>
                      <a:pt x="12094" y="3556"/>
                      <a:pt x="12094" y="4461"/>
                    </a:cubicBezTo>
                    <a:cubicBezTo>
                      <a:pt x="12094" y="5364"/>
                      <a:pt x="11439" y="6109"/>
                      <a:pt x="10640" y="6109"/>
                    </a:cubicBezTo>
                    <a:cubicBezTo>
                      <a:pt x="9842" y="6109"/>
                      <a:pt x="9186" y="5386"/>
                      <a:pt x="9186" y="4461"/>
                    </a:cubicBezTo>
                    <a:cubicBezTo>
                      <a:pt x="9186" y="3536"/>
                      <a:pt x="9842" y="2813"/>
                      <a:pt x="10640" y="2813"/>
                    </a:cubicBezTo>
                    <a:cubicBezTo>
                      <a:pt x="10640" y="2813"/>
                      <a:pt x="10640" y="2813"/>
                      <a:pt x="10640" y="2813"/>
                    </a:cubicBezTo>
                    <a:close/>
                    <a:moveTo>
                      <a:pt x="0" y="6933"/>
                    </a:moveTo>
                    <a:cubicBezTo>
                      <a:pt x="0" y="9404"/>
                      <a:pt x="1791" y="11393"/>
                      <a:pt x="3955" y="11393"/>
                    </a:cubicBezTo>
                    <a:cubicBezTo>
                      <a:pt x="4150" y="11393"/>
                      <a:pt x="4381" y="11373"/>
                      <a:pt x="4558" y="11332"/>
                    </a:cubicBezTo>
                    <a:lnTo>
                      <a:pt x="4558" y="20455"/>
                    </a:lnTo>
                    <a:cubicBezTo>
                      <a:pt x="4558" y="21118"/>
                      <a:pt x="4983" y="21600"/>
                      <a:pt x="5586" y="21600"/>
                    </a:cubicBezTo>
                    <a:lnTo>
                      <a:pt x="15961" y="21600"/>
                    </a:lnTo>
                    <a:cubicBezTo>
                      <a:pt x="16546" y="21600"/>
                      <a:pt x="16989" y="21118"/>
                      <a:pt x="16989" y="20455"/>
                    </a:cubicBezTo>
                    <a:lnTo>
                      <a:pt x="16989" y="17059"/>
                    </a:lnTo>
                    <a:lnTo>
                      <a:pt x="19809" y="20093"/>
                    </a:lnTo>
                    <a:cubicBezTo>
                      <a:pt x="20482" y="20816"/>
                      <a:pt x="21600" y="20274"/>
                      <a:pt x="21600" y="19229"/>
                    </a:cubicBezTo>
                    <a:lnTo>
                      <a:pt x="21600" y="9946"/>
                    </a:lnTo>
                    <a:cubicBezTo>
                      <a:pt x="21600" y="8881"/>
                      <a:pt x="20482" y="8339"/>
                      <a:pt x="19809" y="9083"/>
                    </a:cubicBezTo>
                    <a:lnTo>
                      <a:pt x="16989" y="12115"/>
                    </a:lnTo>
                    <a:lnTo>
                      <a:pt x="16989" y="8720"/>
                    </a:lnTo>
                    <a:cubicBezTo>
                      <a:pt x="16989" y="8057"/>
                      <a:pt x="16546" y="7555"/>
                      <a:pt x="15961" y="7555"/>
                    </a:cubicBezTo>
                    <a:lnTo>
                      <a:pt x="13514" y="7555"/>
                    </a:lnTo>
                    <a:cubicBezTo>
                      <a:pt x="14169" y="6751"/>
                      <a:pt x="14578" y="5666"/>
                      <a:pt x="14578" y="4480"/>
                    </a:cubicBezTo>
                    <a:cubicBezTo>
                      <a:pt x="14578" y="2009"/>
                      <a:pt x="12805" y="0"/>
                      <a:pt x="10640" y="0"/>
                    </a:cubicBezTo>
                    <a:cubicBezTo>
                      <a:pt x="8672" y="0"/>
                      <a:pt x="7041" y="1647"/>
                      <a:pt x="6738" y="3798"/>
                    </a:cubicBezTo>
                    <a:cubicBezTo>
                      <a:pt x="6030" y="2974"/>
                      <a:pt x="5036" y="2472"/>
                      <a:pt x="3937" y="2472"/>
                    </a:cubicBezTo>
                    <a:cubicBezTo>
                      <a:pt x="1774" y="2472"/>
                      <a:pt x="0" y="4461"/>
                      <a:pt x="0" y="6933"/>
                    </a:cubicBezTo>
                    <a:cubicBezTo>
                      <a:pt x="0" y="6933"/>
                      <a:pt x="0" y="6933"/>
                      <a:pt x="0" y="6933"/>
                    </a:cubicBezTo>
                    <a:close/>
                  </a:path>
                </a:pathLst>
              </a:custGeom>
              <a:solidFill>
                <a:srgbClr val="FFFFFF"/>
              </a:solidFill>
              <a:ln w="12700" cap="flat">
                <a:noFill/>
                <a:miter lim="400000"/>
              </a:ln>
              <a:effectLst/>
            </p:spPr>
            <p:txBody>
              <a:bodyPr wrap="square" lIns="38089" tIns="38089" rIns="38089" bIns="38089" numCol="1" anchor="ctr">
                <a:noAutofit/>
              </a:bodyPr>
              <a:lstStyle/>
              <a:p>
                <a:pPr defTabSz="121832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solidFill>
                    <a:srgbClr val="FFFFFF"/>
                  </a:solidFill>
                  <a:effectLst>
                    <a:outerShdw blurRad="38100" dist="12700" dir="5400000" rotWithShape="0">
                      <a:srgbClr val="000000">
                        <a:alpha val="50000"/>
                      </a:srgbClr>
                    </a:outerShdw>
                  </a:effectLst>
                  <a:latin typeface="Calibri" panose="020F0502020204030204" charset="0"/>
                  <a:sym typeface="Gill Sans"/>
                </a:endParaRPr>
              </a:p>
            </p:txBody>
          </p:sp>
        </p:grpSp>
        <p:sp>
          <p:nvSpPr>
            <p:cNvPr id="15" name="TextBox 17"/>
            <p:cNvSpPr txBox="1"/>
            <p:nvPr/>
          </p:nvSpPr>
          <p:spPr>
            <a:xfrm>
              <a:off x="4064297" y="618373"/>
              <a:ext cx="7321970" cy="1754326"/>
            </a:xfrm>
            <a:prstGeom prst="rect">
              <a:avLst/>
            </a:prstGeom>
            <a:noFill/>
          </p:spPr>
          <p:txBody>
            <a:bodyPr wrap="square" rtlCol="0">
              <a:spAutoFit/>
            </a:bodyPr>
            <a:lstStyle/>
            <a:p>
              <a:pPr>
                <a:lnSpc>
                  <a:spcPct val="200000"/>
                </a:lnSpc>
              </a:pPr>
              <a:r>
                <a:rPr lang="en-US" altLang="zh-CN" b="1" dirty="0" smtClean="0">
                  <a:latin typeface="Arial" panose="020B0604020202020204" pitchFamily="34" charset="0"/>
                  <a:ea typeface="微软雅黑" panose="020B0503020204020204" charset="-122"/>
                  <a:cs typeface="Arial" panose="020B0604020202020204" pitchFamily="34" charset="0"/>
                  <a:sym typeface="+mn-ea"/>
                </a:rPr>
                <a:t>Smart tracking</a:t>
              </a:r>
              <a:endParaRPr lang="en-US" altLang="zh-CN" b="1" dirty="0">
                <a:latin typeface="Arial" panose="020B0604020202020204" pitchFamily="34" charset="0"/>
                <a:ea typeface="微软雅黑" panose="020B0503020204020204" charset="-122"/>
                <a:cs typeface="Arial" panose="020B0604020202020204" pitchFamily="34" charset="0"/>
                <a:sym typeface="+mn-ea"/>
              </a:endParaRPr>
            </a:p>
            <a:p>
              <a:pPr>
                <a:lnSpc>
                  <a:spcPct val="200000"/>
                </a:lnSpc>
              </a:pPr>
              <a:r>
                <a:rPr lang="en-US" altLang="zh-CN" dirty="0">
                  <a:latin typeface="Arial" panose="020B0604020202020204" pitchFamily="34" charset="0"/>
                  <a:ea typeface="微软雅黑" panose="020B0503020204020204" charset="-122"/>
                  <a:cs typeface="Arial" panose="020B0604020202020204" pitchFamily="34" charset="0"/>
                </a:rPr>
                <a:t>Target trajectory display and </a:t>
              </a:r>
              <a:r>
                <a:rPr lang="en-US" altLang="zh-CN" dirty="0" smtClean="0">
                  <a:latin typeface="Arial" panose="020B0604020202020204" pitchFamily="34" charset="0"/>
                  <a:ea typeface="微软雅黑" panose="020B0503020204020204" charset="-122"/>
                  <a:cs typeface="Arial" panose="020B0604020202020204" pitchFamily="34" charset="0"/>
                </a:rPr>
                <a:t>PTZ tracking, support multiple target tracking and multi-motion detection. </a:t>
              </a:r>
              <a:endParaRPr lang="zh-CN" altLang="en-US" dirty="0">
                <a:latin typeface="Arial" panose="020B0604020202020204" pitchFamily="34" charset="0"/>
                <a:ea typeface="微软雅黑" panose="020B0503020204020204" charset="-122"/>
                <a:cs typeface="Arial" panose="020B0604020202020204" pitchFamily="34" charset="0"/>
                <a:sym typeface="+mn-ea"/>
              </a:endParaRPr>
            </a:p>
          </p:txBody>
        </p:sp>
        <p:sp>
          <p:nvSpPr>
            <p:cNvPr id="17" name="矩形 16">
              <a:extLst>
                <a:ext uri="{FF2B5EF4-FFF2-40B4-BE49-F238E27FC236}">
                  <a16:creationId xmlns:a16="http://schemas.microsoft.com/office/drawing/2014/main" id="{A91E7E58-DFCB-4F47-B139-385B35D71CC8}"/>
                </a:ext>
              </a:extLst>
            </p:cNvPr>
            <p:cNvSpPr/>
            <p:nvPr/>
          </p:nvSpPr>
          <p:spPr>
            <a:xfrm>
              <a:off x="3066001" y="811718"/>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12"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20967" y="168742"/>
            <a:ext cx="922646" cy="27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8707" y="3386119"/>
            <a:ext cx="9385922" cy="2671905"/>
          </a:xfrm>
          <a:prstGeom prst="rect">
            <a:avLst/>
          </a:prstGeom>
        </p:spPr>
      </p:pic>
    </p:spTree>
    <p:extLst>
      <p:ext uri="{BB962C8B-B14F-4D97-AF65-F5344CB8AC3E}">
        <p14:creationId xmlns:p14="http://schemas.microsoft.com/office/powerpoint/2010/main" val="2826109572"/>
      </p:ext>
    </p:extLst>
  </p:cSld>
  <p:clrMapOvr>
    <a:masterClrMapping/>
  </p:clrMapOvr>
  <mc:AlternateContent xmlns:mc="http://schemas.openxmlformats.org/markup-compatibility/2006" xmlns:p14="http://schemas.microsoft.com/office/powerpoint/2010/main">
    <mc:Choice Requires="p14">
      <p:transition spd="med" p14:dur="700" advTm="30708">
        <p:fade/>
      </p:transition>
    </mc:Choice>
    <mc:Fallback xmlns="">
      <p:transition spd="med" advTm="30708">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575" objId="2"/>
        <p14:playEvt time="2596" objId="3"/>
        <p14:stopEvt time="30708" objId="2"/>
        <p14:stopEvt time="30708"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518707" y="466495"/>
            <a:ext cx="10132010" cy="1754326"/>
            <a:chOff x="1518707" y="498027"/>
            <a:chExt cx="10132010" cy="1754326"/>
          </a:xfrm>
        </p:grpSpPr>
        <p:grpSp>
          <p:nvGrpSpPr>
            <p:cNvPr id="7" name="Group 8481"/>
            <p:cNvGrpSpPr>
              <a:grpSpLocks noChangeAspect="1"/>
            </p:cNvGrpSpPr>
            <p:nvPr/>
          </p:nvGrpSpPr>
          <p:grpSpPr>
            <a:xfrm>
              <a:off x="1518707" y="1122767"/>
              <a:ext cx="692998" cy="691793"/>
              <a:chOff x="0" y="0"/>
              <a:chExt cx="855499" cy="855498"/>
            </a:xfrm>
          </p:grpSpPr>
          <p:sp>
            <p:nvSpPr>
              <p:cNvPr id="8" name="Shape 8479"/>
              <p:cNvSpPr/>
              <p:nvPr/>
            </p:nvSpPr>
            <p:spPr>
              <a:xfrm>
                <a:off x="0" y="0"/>
                <a:ext cx="855499" cy="8554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cap="flat">
                <a:noFill/>
                <a:miter lim="400000"/>
              </a:ln>
              <a:effectLst/>
            </p:spPr>
            <p:txBody>
              <a:bodyPr wrap="square" lIns="0" tIns="0" rIns="0" bIns="0" numCol="1" anchor="ctr">
                <a:noAutofit/>
              </a:bodyPr>
              <a:lstStyle/>
              <a:p>
                <a:pPr defTabSz="2437492">
                  <a:defRPr sz="3200"/>
                </a:pPr>
                <a:endParaRPr sz="3200">
                  <a:solidFill>
                    <a:prstClr val="black"/>
                  </a:solidFill>
                  <a:latin typeface="Calibri" panose="020F0502020204030204"/>
                </a:endParaRPr>
              </a:p>
            </p:txBody>
          </p:sp>
          <p:sp>
            <p:nvSpPr>
              <p:cNvPr id="9" name="Shape 8480"/>
              <p:cNvSpPr/>
              <p:nvPr/>
            </p:nvSpPr>
            <p:spPr>
              <a:xfrm flipH="1">
                <a:off x="202976" y="218669"/>
                <a:ext cx="449547" cy="396765"/>
              </a:xfrm>
              <a:custGeom>
                <a:avLst/>
                <a:gdLst/>
                <a:ahLst/>
                <a:cxnLst>
                  <a:cxn ang="0">
                    <a:pos x="wd2" y="hd2"/>
                  </a:cxn>
                  <a:cxn ang="5400000">
                    <a:pos x="wd2" y="hd2"/>
                  </a:cxn>
                  <a:cxn ang="10800000">
                    <a:pos x="wd2" y="hd2"/>
                  </a:cxn>
                  <a:cxn ang="16200000">
                    <a:pos x="wd2" y="hd2"/>
                  </a:cxn>
                </a:cxnLst>
                <a:rect l="0" t="0" r="r" b="b"/>
                <a:pathLst>
                  <a:path w="21600" h="21600" extrusionOk="0">
                    <a:moveTo>
                      <a:pt x="5409" y="6912"/>
                    </a:moveTo>
                    <a:cubicBezTo>
                      <a:pt x="5409" y="7132"/>
                      <a:pt x="5373" y="7354"/>
                      <a:pt x="5303" y="7555"/>
                    </a:cubicBezTo>
                    <a:cubicBezTo>
                      <a:pt x="5161" y="7957"/>
                      <a:pt x="4948" y="8238"/>
                      <a:pt x="4593" y="8419"/>
                    </a:cubicBezTo>
                    <a:cubicBezTo>
                      <a:pt x="4416" y="8520"/>
                      <a:pt x="4185" y="8580"/>
                      <a:pt x="3973" y="8580"/>
                    </a:cubicBezTo>
                    <a:cubicBezTo>
                      <a:pt x="3175" y="8580"/>
                      <a:pt x="2518" y="7836"/>
                      <a:pt x="2518" y="6933"/>
                    </a:cubicBezTo>
                    <a:cubicBezTo>
                      <a:pt x="2518" y="6028"/>
                      <a:pt x="3175" y="5284"/>
                      <a:pt x="3973" y="5284"/>
                    </a:cubicBezTo>
                    <a:cubicBezTo>
                      <a:pt x="4753" y="5284"/>
                      <a:pt x="5409" y="6008"/>
                      <a:pt x="5409" y="6912"/>
                    </a:cubicBezTo>
                    <a:cubicBezTo>
                      <a:pt x="5409" y="6912"/>
                      <a:pt x="5409" y="6912"/>
                      <a:pt x="5409" y="6912"/>
                    </a:cubicBezTo>
                    <a:close/>
                    <a:moveTo>
                      <a:pt x="8300" y="13181"/>
                    </a:moveTo>
                    <a:cubicBezTo>
                      <a:pt x="8300" y="12397"/>
                      <a:pt x="8867" y="11774"/>
                      <a:pt x="9541" y="11774"/>
                    </a:cubicBezTo>
                    <a:lnTo>
                      <a:pt x="11847" y="11774"/>
                    </a:lnTo>
                    <a:cubicBezTo>
                      <a:pt x="12537" y="11774"/>
                      <a:pt x="13088" y="12418"/>
                      <a:pt x="13088" y="13181"/>
                    </a:cubicBezTo>
                    <a:lnTo>
                      <a:pt x="13088" y="15793"/>
                    </a:lnTo>
                    <a:cubicBezTo>
                      <a:pt x="13088" y="16577"/>
                      <a:pt x="12520" y="17199"/>
                      <a:pt x="11847" y="17199"/>
                    </a:cubicBezTo>
                    <a:lnTo>
                      <a:pt x="9541" y="17199"/>
                    </a:lnTo>
                    <a:cubicBezTo>
                      <a:pt x="8850" y="17199"/>
                      <a:pt x="8300" y="16557"/>
                      <a:pt x="8300" y="15793"/>
                    </a:cubicBezTo>
                    <a:cubicBezTo>
                      <a:pt x="8300" y="15793"/>
                      <a:pt x="8300" y="13181"/>
                      <a:pt x="8300" y="13181"/>
                    </a:cubicBezTo>
                    <a:close/>
                    <a:moveTo>
                      <a:pt x="10640" y="2813"/>
                    </a:moveTo>
                    <a:cubicBezTo>
                      <a:pt x="11439" y="2813"/>
                      <a:pt x="12094" y="3556"/>
                      <a:pt x="12094" y="4461"/>
                    </a:cubicBezTo>
                    <a:cubicBezTo>
                      <a:pt x="12094" y="5364"/>
                      <a:pt x="11439" y="6109"/>
                      <a:pt x="10640" y="6109"/>
                    </a:cubicBezTo>
                    <a:cubicBezTo>
                      <a:pt x="9842" y="6109"/>
                      <a:pt x="9186" y="5386"/>
                      <a:pt x="9186" y="4461"/>
                    </a:cubicBezTo>
                    <a:cubicBezTo>
                      <a:pt x="9186" y="3536"/>
                      <a:pt x="9842" y="2813"/>
                      <a:pt x="10640" y="2813"/>
                    </a:cubicBezTo>
                    <a:cubicBezTo>
                      <a:pt x="10640" y="2813"/>
                      <a:pt x="10640" y="2813"/>
                      <a:pt x="10640" y="2813"/>
                    </a:cubicBezTo>
                    <a:close/>
                    <a:moveTo>
                      <a:pt x="0" y="6933"/>
                    </a:moveTo>
                    <a:cubicBezTo>
                      <a:pt x="0" y="9404"/>
                      <a:pt x="1791" y="11393"/>
                      <a:pt x="3955" y="11393"/>
                    </a:cubicBezTo>
                    <a:cubicBezTo>
                      <a:pt x="4150" y="11393"/>
                      <a:pt x="4381" y="11373"/>
                      <a:pt x="4558" y="11332"/>
                    </a:cubicBezTo>
                    <a:lnTo>
                      <a:pt x="4558" y="20455"/>
                    </a:lnTo>
                    <a:cubicBezTo>
                      <a:pt x="4558" y="21118"/>
                      <a:pt x="4983" y="21600"/>
                      <a:pt x="5586" y="21600"/>
                    </a:cubicBezTo>
                    <a:lnTo>
                      <a:pt x="15961" y="21600"/>
                    </a:lnTo>
                    <a:cubicBezTo>
                      <a:pt x="16546" y="21600"/>
                      <a:pt x="16989" y="21118"/>
                      <a:pt x="16989" y="20455"/>
                    </a:cubicBezTo>
                    <a:lnTo>
                      <a:pt x="16989" y="17059"/>
                    </a:lnTo>
                    <a:lnTo>
                      <a:pt x="19809" y="20093"/>
                    </a:lnTo>
                    <a:cubicBezTo>
                      <a:pt x="20482" y="20816"/>
                      <a:pt x="21600" y="20274"/>
                      <a:pt x="21600" y="19229"/>
                    </a:cubicBezTo>
                    <a:lnTo>
                      <a:pt x="21600" y="9946"/>
                    </a:lnTo>
                    <a:cubicBezTo>
                      <a:pt x="21600" y="8881"/>
                      <a:pt x="20482" y="8339"/>
                      <a:pt x="19809" y="9083"/>
                    </a:cubicBezTo>
                    <a:lnTo>
                      <a:pt x="16989" y="12115"/>
                    </a:lnTo>
                    <a:lnTo>
                      <a:pt x="16989" y="8720"/>
                    </a:lnTo>
                    <a:cubicBezTo>
                      <a:pt x="16989" y="8057"/>
                      <a:pt x="16546" y="7555"/>
                      <a:pt x="15961" y="7555"/>
                    </a:cubicBezTo>
                    <a:lnTo>
                      <a:pt x="13514" y="7555"/>
                    </a:lnTo>
                    <a:cubicBezTo>
                      <a:pt x="14169" y="6751"/>
                      <a:pt x="14578" y="5666"/>
                      <a:pt x="14578" y="4480"/>
                    </a:cubicBezTo>
                    <a:cubicBezTo>
                      <a:pt x="14578" y="2009"/>
                      <a:pt x="12805" y="0"/>
                      <a:pt x="10640" y="0"/>
                    </a:cubicBezTo>
                    <a:cubicBezTo>
                      <a:pt x="8672" y="0"/>
                      <a:pt x="7041" y="1647"/>
                      <a:pt x="6738" y="3798"/>
                    </a:cubicBezTo>
                    <a:cubicBezTo>
                      <a:pt x="6030" y="2974"/>
                      <a:pt x="5036" y="2472"/>
                      <a:pt x="3937" y="2472"/>
                    </a:cubicBezTo>
                    <a:cubicBezTo>
                      <a:pt x="1774" y="2472"/>
                      <a:pt x="0" y="4461"/>
                      <a:pt x="0" y="6933"/>
                    </a:cubicBezTo>
                    <a:cubicBezTo>
                      <a:pt x="0" y="6933"/>
                      <a:pt x="0" y="6933"/>
                      <a:pt x="0" y="6933"/>
                    </a:cubicBezTo>
                    <a:close/>
                  </a:path>
                </a:pathLst>
              </a:custGeom>
              <a:solidFill>
                <a:srgbClr val="FFFFFF"/>
              </a:solidFill>
              <a:ln w="12700" cap="flat">
                <a:noFill/>
                <a:miter lim="400000"/>
              </a:ln>
              <a:effectLst/>
            </p:spPr>
            <p:txBody>
              <a:bodyPr wrap="square" lIns="38089" tIns="38089" rIns="38089" bIns="38089" numCol="1" anchor="ctr">
                <a:noAutofit/>
              </a:bodyPr>
              <a:lstStyle/>
              <a:p>
                <a:pPr defTabSz="121832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solidFill>
                    <a:srgbClr val="FFFFFF"/>
                  </a:solidFill>
                  <a:effectLst>
                    <a:outerShdw blurRad="38100" dist="12700" dir="5400000" rotWithShape="0">
                      <a:srgbClr val="000000">
                        <a:alpha val="50000"/>
                      </a:srgbClr>
                    </a:outerShdw>
                  </a:effectLst>
                  <a:latin typeface="Calibri" panose="020F0502020204030204" charset="0"/>
                  <a:sym typeface="Gill Sans"/>
                </a:endParaRPr>
              </a:p>
            </p:txBody>
          </p:sp>
        </p:grpSp>
        <p:sp>
          <p:nvSpPr>
            <p:cNvPr id="15" name="TextBox 17"/>
            <p:cNvSpPr txBox="1"/>
            <p:nvPr/>
          </p:nvSpPr>
          <p:spPr>
            <a:xfrm>
              <a:off x="4064297" y="498027"/>
              <a:ext cx="7586420" cy="1754326"/>
            </a:xfrm>
            <a:prstGeom prst="rect">
              <a:avLst/>
            </a:prstGeom>
            <a:noFill/>
          </p:spPr>
          <p:txBody>
            <a:bodyPr wrap="square" rtlCol="0">
              <a:spAutoFit/>
            </a:bodyPr>
            <a:lstStyle/>
            <a:p>
              <a:pPr>
                <a:lnSpc>
                  <a:spcPct val="200000"/>
                </a:lnSpc>
              </a:pPr>
              <a:r>
                <a:rPr lang="en-US" altLang="zh-CN" b="1" dirty="0" smtClean="0">
                  <a:latin typeface="Arial" panose="020B0604020202020204" pitchFamily="34" charset="0"/>
                  <a:ea typeface="微软雅黑" panose="020B0503020204020204" charset="-122"/>
                  <a:cs typeface="Arial" panose="020B0604020202020204" pitchFamily="34" charset="0"/>
                  <a:sym typeface="+mn-ea"/>
                </a:rPr>
                <a:t>Radar with </a:t>
              </a:r>
              <a:r>
                <a:rPr lang="en-US" altLang="zh-CN" b="1" dirty="0" err="1" smtClean="0">
                  <a:latin typeface="Arial" panose="020B0604020202020204" pitchFamily="34" charset="0"/>
                  <a:ea typeface="微软雅黑" panose="020B0503020204020204" charset="-122"/>
                  <a:cs typeface="Arial" panose="020B0604020202020204" pitchFamily="34" charset="0"/>
                  <a:sym typeface="+mn-ea"/>
                </a:rPr>
                <a:t>muti</a:t>
              </a:r>
              <a:r>
                <a:rPr lang="en-US" altLang="zh-CN" b="1" dirty="0" smtClean="0">
                  <a:latin typeface="Arial" panose="020B0604020202020204" pitchFamily="34" charset="0"/>
                  <a:ea typeface="微软雅黑" panose="020B0503020204020204" charset="-122"/>
                  <a:cs typeface="Arial" panose="020B0604020202020204" pitchFamily="34" charset="0"/>
                  <a:sym typeface="+mn-ea"/>
                </a:rPr>
                <a:t>-PTZ linkage</a:t>
              </a:r>
            </a:p>
            <a:p>
              <a:pPr>
                <a:lnSpc>
                  <a:spcPct val="200000"/>
                </a:lnSpc>
              </a:pPr>
              <a:r>
                <a:rPr lang="en-US" altLang="zh-CN" dirty="0" smtClean="0">
                  <a:latin typeface="Arial" panose="020B0604020202020204" pitchFamily="34" charset="0"/>
                  <a:cs typeface="Arial" panose="020B0604020202020204" pitchFamily="34" charset="0"/>
                </a:rPr>
                <a:t>Support </a:t>
              </a:r>
              <a:r>
                <a:rPr lang="en-US" altLang="zh-CN" dirty="0">
                  <a:latin typeface="Arial" panose="020B0604020202020204" pitchFamily="34" charset="0"/>
                  <a:cs typeface="Arial" panose="020B0604020202020204" pitchFamily="34" charset="0"/>
                </a:rPr>
                <a:t>multiple </a:t>
              </a:r>
              <a:r>
                <a:rPr lang="en-US" altLang="zh-CN" dirty="0" smtClean="0">
                  <a:latin typeface="Arial" panose="020B0604020202020204" pitchFamily="34" charset="0"/>
                  <a:cs typeface="Arial" panose="020B0604020202020204" pitchFamily="34" charset="0"/>
                </a:rPr>
                <a:t>network PTZ cameras access</a:t>
              </a:r>
              <a:r>
                <a:rPr lang="en-US" altLang="zh-CN" dirty="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and achieve multi-target </a:t>
              </a:r>
              <a:r>
                <a:rPr lang="en-US" altLang="zh-CN" dirty="0">
                  <a:latin typeface="Arial" panose="020B0604020202020204" pitchFamily="34" charset="0"/>
                  <a:cs typeface="Arial" panose="020B0604020202020204" pitchFamily="34" charset="0"/>
                </a:rPr>
                <a:t>simultaneous monitoring and </a:t>
              </a:r>
              <a:r>
                <a:rPr lang="en-US" altLang="zh-CN" dirty="0" smtClean="0">
                  <a:latin typeface="Arial" panose="020B0604020202020204" pitchFamily="34" charset="0"/>
                  <a:cs typeface="Arial" panose="020B0604020202020204" pitchFamily="34" charset="0"/>
                </a:rPr>
                <a:t>tracking.</a:t>
              </a:r>
              <a:endParaRPr lang="en-US" altLang="zh-CN" dirty="0">
                <a:latin typeface="Arial" panose="020B0604020202020204" pitchFamily="34" charset="0"/>
                <a:ea typeface="微软雅黑" panose="020B0503020204020204" charset="-122"/>
                <a:cs typeface="Arial" panose="020B0604020202020204" pitchFamily="34" charset="0"/>
                <a:sym typeface="+mn-ea"/>
              </a:endParaRPr>
            </a:p>
          </p:txBody>
        </p:sp>
        <p:sp>
          <p:nvSpPr>
            <p:cNvPr id="17" name="矩形 16">
              <a:extLst>
                <a:ext uri="{FF2B5EF4-FFF2-40B4-BE49-F238E27FC236}">
                  <a16:creationId xmlns:a16="http://schemas.microsoft.com/office/drawing/2014/main" id="{A91E7E58-DFCB-4F47-B139-385B35D71CC8}"/>
                </a:ext>
              </a:extLst>
            </p:cNvPr>
            <p:cNvSpPr/>
            <p:nvPr/>
          </p:nvSpPr>
          <p:spPr>
            <a:xfrm>
              <a:off x="3066001" y="811718"/>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10"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20967" y="168742"/>
            <a:ext cx="922646" cy="27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6001" y="2442733"/>
            <a:ext cx="7590276" cy="3938738"/>
          </a:xfrm>
          <a:prstGeom prst="rect">
            <a:avLst/>
          </a:prstGeom>
        </p:spPr>
      </p:pic>
    </p:spTree>
    <p:extLst>
      <p:ext uri="{BB962C8B-B14F-4D97-AF65-F5344CB8AC3E}">
        <p14:creationId xmlns:p14="http://schemas.microsoft.com/office/powerpoint/2010/main" val="49080680"/>
      </p:ext>
    </p:extLst>
  </p:cSld>
  <p:clrMapOvr>
    <a:masterClrMapping/>
  </p:clrMapOvr>
  <mc:AlternateContent xmlns:mc="http://schemas.openxmlformats.org/markup-compatibility/2006" xmlns:p14="http://schemas.microsoft.com/office/powerpoint/2010/main">
    <mc:Choice Requires="p14">
      <p:transition spd="med" p14:dur="700" advTm="25240">
        <p:fade/>
      </p:transition>
    </mc:Choice>
    <mc:Fallback xmlns="">
      <p:transition spd="med" advTm="2524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275" objId="2"/>
        <p14:stopEvt time="25240"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15772064">
            <a:off x="6197262" y="3175159"/>
            <a:ext cx="1750329" cy="2059774"/>
          </a:xfrm>
          <a:prstGeom prst="triangle">
            <a:avLst/>
          </a:prstGeom>
          <a:solidFill>
            <a:schemeClr val="bg2">
              <a:lumMod val="75000"/>
              <a:alpha val="46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518707" y="585209"/>
            <a:ext cx="9867560" cy="1754326"/>
            <a:chOff x="1518707" y="585209"/>
            <a:chExt cx="9867560" cy="1754326"/>
          </a:xfrm>
        </p:grpSpPr>
        <p:grpSp>
          <p:nvGrpSpPr>
            <p:cNvPr id="7" name="Group 8481"/>
            <p:cNvGrpSpPr>
              <a:grpSpLocks noChangeAspect="1"/>
            </p:cNvGrpSpPr>
            <p:nvPr/>
          </p:nvGrpSpPr>
          <p:grpSpPr>
            <a:xfrm>
              <a:off x="1518707" y="1122767"/>
              <a:ext cx="692998" cy="691793"/>
              <a:chOff x="0" y="0"/>
              <a:chExt cx="855499" cy="855498"/>
            </a:xfrm>
          </p:grpSpPr>
          <p:sp>
            <p:nvSpPr>
              <p:cNvPr id="8" name="Shape 8479"/>
              <p:cNvSpPr/>
              <p:nvPr/>
            </p:nvSpPr>
            <p:spPr>
              <a:xfrm>
                <a:off x="0" y="0"/>
                <a:ext cx="855499" cy="8554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cap="flat">
                <a:noFill/>
                <a:miter lim="400000"/>
              </a:ln>
              <a:effectLst/>
            </p:spPr>
            <p:txBody>
              <a:bodyPr wrap="square" lIns="0" tIns="0" rIns="0" bIns="0" numCol="1" anchor="ctr">
                <a:noAutofit/>
              </a:bodyPr>
              <a:lstStyle/>
              <a:p>
                <a:pPr defTabSz="2437492">
                  <a:defRPr sz="3200"/>
                </a:pPr>
                <a:endParaRPr sz="3200">
                  <a:solidFill>
                    <a:prstClr val="black"/>
                  </a:solidFill>
                  <a:latin typeface="Calibri" panose="020F0502020204030204"/>
                </a:endParaRPr>
              </a:p>
            </p:txBody>
          </p:sp>
          <p:sp>
            <p:nvSpPr>
              <p:cNvPr id="9" name="Shape 8480"/>
              <p:cNvSpPr/>
              <p:nvPr/>
            </p:nvSpPr>
            <p:spPr>
              <a:xfrm flipH="1">
                <a:off x="202976" y="218669"/>
                <a:ext cx="449547" cy="396765"/>
              </a:xfrm>
              <a:custGeom>
                <a:avLst/>
                <a:gdLst/>
                <a:ahLst/>
                <a:cxnLst>
                  <a:cxn ang="0">
                    <a:pos x="wd2" y="hd2"/>
                  </a:cxn>
                  <a:cxn ang="5400000">
                    <a:pos x="wd2" y="hd2"/>
                  </a:cxn>
                  <a:cxn ang="10800000">
                    <a:pos x="wd2" y="hd2"/>
                  </a:cxn>
                  <a:cxn ang="16200000">
                    <a:pos x="wd2" y="hd2"/>
                  </a:cxn>
                </a:cxnLst>
                <a:rect l="0" t="0" r="r" b="b"/>
                <a:pathLst>
                  <a:path w="21600" h="21600" extrusionOk="0">
                    <a:moveTo>
                      <a:pt x="5409" y="6912"/>
                    </a:moveTo>
                    <a:cubicBezTo>
                      <a:pt x="5409" y="7132"/>
                      <a:pt x="5373" y="7354"/>
                      <a:pt x="5303" y="7555"/>
                    </a:cubicBezTo>
                    <a:cubicBezTo>
                      <a:pt x="5161" y="7957"/>
                      <a:pt x="4948" y="8238"/>
                      <a:pt x="4593" y="8419"/>
                    </a:cubicBezTo>
                    <a:cubicBezTo>
                      <a:pt x="4416" y="8520"/>
                      <a:pt x="4185" y="8580"/>
                      <a:pt x="3973" y="8580"/>
                    </a:cubicBezTo>
                    <a:cubicBezTo>
                      <a:pt x="3175" y="8580"/>
                      <a:pt x="2518" y="7836"/>
                      <a:pt x="2518" y="6933"/>
                    </a:cubicBezTo>
                    <a:cubicBezTo>
                      <a:pt x="2518" y="6028"/>
                      <a:pt x="3175" y="5284"/>
                      <a:pt x="3973" y="5284"/>
                    </a:cubicBezTo>
                    <a:cubicBezTo>
                      <a:pt x="4753" y="5284"/>
                      <a:pt x="5409" y="6008"/>
                      <a:pt x="5409" y="6912"/>
                    </a:cubicBezTo>
                    <a:cubicBezTo>
                      <a:pt x="5409" y="6912"/>
                      <a:pt x="5409" y="6912"/>
                      <a:pt x="5409" y="6912"/>
                    </a:cubicBezTo>
                    <a:close/>
                    <a:moveTo>
                      <a:pt x="8300" y="13181"/>
                    </a:moveTo>
                    <a:cubicBezTo>
                      <a:pt x="8300" y="12397"/>
                      <a:pt x="8867" y="11774"/>
                      <a:pt x="9541" y="11774"/>
                    </a:cubicBezTo>
                    <a:lnTo>
                      <a:pt x="11847" y="11774"/>
                    </a:lnTo>
                    <a:cubicBezTo>
                      <a:pt x="12537" y="11774"/>
                      <a:pt x="13088" y="12418"/>
                      <a:pt x="13088" y="13181"/>
                    </a:cubicBezTo>
                    <a:lnTo>
                      <a:pt x="13088" y="15793"/>
                    </a:lnTo>
                    <a:cubicBezTo>
                      <a:pt x="13088" y="16577"/>
                      <a:pt x="12520" y="17199"/>
                      <a:pt x="11847" y="17199"/>
                    </a:cubicBezTo>
                    <a:lnTo>
                      <a:pt x="9541" y="17199"/>
                    </a:lnTo>
                    <a:cubicBezTo>
                      <a:pt x="8850" y="17199"/>
                      <a:pt x="8300" y="16557"/>
                      <a:pt x="8300" y="15793"/>
                    </a:cubicBezTo>
                    <a:cubicBezTo>
                      <a:pt x="8300" y="15793"/>
                      <a:pt x="8300" y="13181"/>
                      <a:pt x="8300" y="13181"/>
                    </a:cubicBezTo>
                    <a:close/>
                    <a:moveTo>
                      <a:pt x="10640" y="2813"/>
                    </a:moveTo>
                    <a:cubicBezTo>
                      <a:pt x="11439" y="2813"/>
                      <a:pt x="12094" y="3556"/>
                      <a:pt x="12094" y="4461"/>
                    </a:cubicBezTo>
                    <a:cubicBezTo>
                      <a:pt x="12094" y="5364"/>
                      <a:pt x="11439" y="6109"/>
                      <a:pt x="10640" y="6109"/>
                    </a:cubicBezTo>
                    <a:cubicBezTo>
                      <a:pt x="9842" y="6109"/>
                      <a:pt x="9186" y="5386"/>
                      <a:pt x="9186" y="4461"/>
                    </a:cubicBezTo>
                    <a:cubicBezTo>
                      <a:pt x="9186" y="3536"/>
                      <a:pt x="9842" y="2813"/>
                      <a:pt x="10640" y="2813"/>
                    </a:cubicBezTo>
                    <a:cubicBezTo>
                      <a:pt x="10640" y="2813"/>
                      <a:pt x="10640" y="2813"/>
                      <a:pt x="10640" y="2813"/>
                    </a:cubicBezTo>
                    <a:close/>
                    <a:moveTo>
                      <a:pt x="0" y="6933"/>
                    </a:moveTo>
                    <a:cubicBezTo>
                      <a:pt x="0" y="9404"/>
                      <a:pt x="1791" y="11393"/>
                      <a:pt x="3955" y="11393"/>
                    </a:cubicBezTo>
                    <a:cubicBezTo>
                      <a:pt x="4150" y="11393"/>
                      <a:pt x="4381" y="11373"/>
                      <a:pt x="4558" y="11332"/>
                    </a:cubicBezTo>
                    <a:lnTo>
                      <a:pt x="4558" y="20455"/>
                    </a:lnTo>
                    <a:cubicBezTo>
                      <a:pt x="4558" y="21118"/>
                      <a:pt x="4983" y="21600"/>
                      <a:pt x="5586" y="21600"/>
                    </a:cubicBezTo>
                    <a:lnTo>
                      <a:pt x="15961" y="21600"/>
                    </a:lnTo>
                    <a:cubicBezTo>
                      <a:pt x="16546" y="21600"/>
                      <a:pt x="16989" y="21118"/>
                      <a:pt x="16989" y="20455"/>
                    </a:cubicBezTo>
                    <a:lnTo>
                      <a:pt x="16989" y="17059"/>
                    </a:lnTo>
                    <a:lnTo>
                      <a:pt x="19809" y="20093"/>
                    </a:lnTo>
                    <a:cubicBezTo>
                      <a:pt x="20482" y="20816"/>
                      <a:pt x="21600" y="20274"/>
                      <a:pt x="21600" y="19229"/>
                    </a:cubicBezTo>
                    <a:lnTo>
                      <a:pt x="21600" y="9946"/>
                    </a:lnTo>
                    <a:cubicBezTo>
                      <a:pt x="21600" y="8881"/>
                      <a:pt x="20482" y="8339"/>
                      <a:pt x="19809" y="9083"/>
                    </a:cubicBezTo>
                    <a:lnTo>
                      <a:pt x="16989" y="12115"/>
                    </a:lnTo>
                    <a:lnTo>
                      <a:pt x="16989" y="8720"/>
                    </a:lnTo>
                    <a:cubicBezTo>
                      <a:pt x="16989" y="8057"/>
                      <a:pt x="16546" y="7555"/>
                      <a:pt x="15961" y="7555"/>
                    </a:cubicBezTo>
                    <a:lnTo>
                      <a:pt x="13514" y="7555"/>
                    </a:lnTo>
                    <a:cubicBezTo>
                      <a:pt x="14169" y="6751"/>
                      <a:pt x="14578" y="5666"/>
                      <a:pt x="14578" y="4480"/>
                    </a:cubicBezTo>
                    <a:cubicBezTo>
                      <a:pt x="14578" y="2009"/>
                      <a:pt x="12805" y="0"/>
                      <a:pt x="10640" y="0"/>
                    </a:cubicBezTo>
                    <a:cubicBezTo>
                      <a:pt x="8672" y="0"/>
                      <a:pt x="7041" y="1647"/>
                      <a:pt x="6738" y="3798"/>
                    </a:cubicBezTo>
                    <a:cubicBezTo>
                      <a:pt x="6030" y="2974"/>
                      <a:pt x="5036" y="2472"/>
                      <a:pt x="3937" y="2472"/>
                    </a:cubicBezTo>
                    <a:cubicBezTo>
                      <a:pt x="1774" y="2472"/>
                      <a:pt x="0" y="4461"/>
                      <a:pt x="0" y="6933"/>
                    </a:cubicBezTo>
                    <a:cubicBezTo>
                      <a:pt x="0" y="6933"/>
                      <a:pt x="0" y="6933"/>
                      <a:pt x="0" y="6933"/>
                    </a:cubicBezTo>
                    <a:close/>
                  </a:path>
                </a:pathLst>
              </a:custGeom>
              <a:solidFill>
                <a:srgbClr val="FFFFFF"/>
              </a:solidFill>
              <a:ln w="12700" cap="flat">
                <a:noFill/>
                <a:miter lim="400000"/>
              </a:ln>
              <a:effectLst/>
            </p:spPr>
            <p:txBody>
              <a:bodyPr wrap="square" lIns="38089" tIns="38089" rIns="38089" bIns="38089" numCol="1" anchor="ctr">
                <a:noAutofit/>
              </a:bodyPr>
              <a:lstStyle/>
              <a:p>
                <a:pPr defTabSz="121832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solidFill>
                    <a:srgbClr val="FFFFFF"/>
                  </a:solidFill>
                  <a:effectLst>
                    <a:outerShdw blurRad="38100" dist="12700" dir="5400000" rotWithShape="0">
                      <a:srgbClr val="000000">
                        <a:alpha val="50000"/>
                      </a:srgbClr>
                    </a:outerShdw>
                  </a:effectLst>
                  <a:latin typeface="Calibri" panose="020F0502020204030204" charset="0"/>
                  <a:sym typeface="Gill Sans"/>
                </a:endParaRPr>
              </a:p>
            </p:txBody>
          </p:sp>
        </p:grpSp>
        <p:sp>
          <p:nvSpPr>
            <p:cNvPr id="15" name="TextBox 17"/>
            <p:cNvSpPr txBox="1"/>
            <p:nvPr/>
          </p:nvSpPr>
          <p:spPr>
            <a:xfrm>
              <a:off x="4064297" y="585209"/>
              <a:ext cx="7321970" cy="1754326"/>
            </a:xfrm>
            <a:prstGeom prst="rect">
              <a:avLst/>
            </a:prstGeom>
            <a:noFill/>
          </p:spPr>
          <p:txBody>
            <a:bodyPr wrap="square" rtlCol="0">
              <a:spAutoFit/>
            </a:bodyPr>
            <a:lstStyle/>
            <a:p>
              <a:pPr>
                <a:lnSpc>
                  <a:spcPct val="200000"/>
                </a:lnSpc>
              </a:pPr>
              <a:r>
                <a:rPr lang="en-US" altLang="zh-CN" b="1" dirty="0" smtClean="0">
                  <a:latin typeface="Arial" panose="020B0604020202020204" pitchFamily="34" charset="0"/>
                  <a:cs typeface="Arial" panose="020B0604020202020204" pitchFamily="34" charset="0"/>
                </a:rPr>
                <a:t>Video Metadata</a:t>
              </a:r>
              <a:endParaRPr lang="en-US" altLang="zh-CN" b="1" dirty="0" smtClean="0">
                <a:latin typeface="Arial" panose="020B0604020202020204" pitchFamily="34" charset="0"/>
                <a:ea typeface="微软雅黑" panose="020B0503020204020204" charset="-122"/>
                <a:cs typeface="Arial" panose="020B0604020202020204" pitchFamily="34" charset="0"/>
                <a:sym typeface="+mn-ea"/>
              </a:endParaRPr>
            </a:p>
            <a:p>
              <a:pPr>
                <a:lnSpc>
                  <a:spcPct val="200000"/>
                </a:lnSpc>
              </a:pPr>
              <a:r>
                <a:rPr lang="en-US" altLang="zh-CN" dirty="0" smtClean="0"/>
                <a:t>Real-time display </a:t>
              </a:r>
              <a:r>
                <a:rPr lang="en-US" altLang="zh-CN" dirty="0"/>
                <a:t>the </a:t>
              </a:r>
              <a:r>
                <a:rPr lang="en-US" altLang="zh-CN" dirty="0" smtClean="0"/>
                <a:t>distance and angle between </a:t>
              </a:r>
              <a:r>
                <a:rPr lang="en-US" altLang="zh-CN" dirty="0"/>
                <a:t>dynamic target and </a:t>
              </a:r>
              <a:r>
                <a:rPr lang="en-US" altLang="zh-CN" dirty="0" smtClean="0"/>
                <a:t>radar, </a:t>
              </a:r>
              <a:r>
                <a:rPr lang="en-US" altLang="zh-CN" dirty="0"/>
                <a:t>moving speed and identification of people and </a:t>
              </a:r>
              <a:r>
                <a:rPr lang="en-US" altLang="zh-CN" dirty="0" smtClean="0"/>
                <a:t>vehicles.</a:t>
              </a:r>
              <a:endParaRPr lang="zh-CN" altLang="en-US" dirty="0">
                <a:latin typeface="Arial" panose="020B0604020202020204" pitchFamily="34" charset="0"/>
                <a:ea typeface="微软雅黑" panose="020B0503020204020204" charset="-122"/>
                <a:cs typeface="Arial" panose="020B0604020202020204" pitchFamily="34" charset="0"/>
                <a:sym typeface="+mn-ea"/>
              </a:endParaRPr>
            </a:p>
          </p:txBody>
        </p:sp>
        <p:sp>
          <p:nvSpPr>
            <p:cNvPr id="17" name="矩形 16">
              <a:extLst>
                <a:ext uri="{FF2B5EF4-FFF2-40B4-BE49-F238E27FC236}">
                  <a16:creationId xmlns:a16="http://schemas.microsoft.com/office/drawing/2014/main" id="{A91E7E58-DFCB-4F47-B139-385B35D71CC8}"/>
                </a:ext>
              </a:extLst>
            </p:cNvPr>
            <p:cNvSpPr/>
            <p:nvPr/>
          </p:nvSpPr>
          <p:spPr>
            <a:xfrm>
              <a:off x="3066001" y="811718"/>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12" name="图片 11"/>
          <p:cNvPicPr>
            <a:picLocks noChangeAspect="1"/>
          </p:cNvPicPr>
          <p:nvPr/>
        </p:nvPicPr>
        <p:blipFill>
          <a:blip r:embed="rId3"/>
          <a:stretch>
            <a:fillRect/>
          </a:stretch>
        </p:blipFill>
        <p:spPr>
          <a:xfrm>
            <a:off x="7739889" y="3208782"/>
            <a:ext cx="2555488" cy="1843833"/>
          </a:xfrm>
          <a:prstGeom prst="roundRect">
            <a:avLst>
              <a:gd name="adj" fmla="val 7343"/>
            </a:avLst>
          </a:prstGeom>
          <a:solidFill>
            <a:srgbClr val="FFFFFF">
              <a:shade val="85000"/>
            </a:srgbClr>
          </a:solidFill>
          <a:ln>
            <a:noFill/>
          </a:ln>
          <a:effectLst>
            <a:reflection blurRad="12700" stA="38000" endPos="28000" dist="5000" dir="5400000" sy="-100000" algn="bl" rotWithShape="0"/>
          </a:effectLst>
        </p:spPr>
      </p:pic>
      <p:pic>
        <p:nvPicPr>
          <p:cNvPr id="13" name="图片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20967" y="168742"/>
            <a:ext cx="922646" cy="27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6515" y="2922159"/>
            <a:ext cx="5045921" cy="2878389"/>
          </a:xfrm>
          <a:prstGeom prst="rect">
            <a:avLst/>
          </a:prstGeom>
        </p:spPr>
      </p:pic>
    </p:spTree>
    <p:extLst>
      <p:ext uri="{BB962C8B-B14F-4D97-AF65-F5344CB8AC3E}">
        <p14:creationId xmlns:p14="http://schemas.microsoft.com/office/powerpoint/2010/main" val="495518004"/>
      </p:ext>
    </p:extLst>
  </p:cSld>
  <p:clrMapOvr>
    <a:masterClrMapping/>
  </p:clrMapOvr>
  <mc:AlternateContent xmlns:mc="http://schemas.openxmlformats.org/markup-compatibility/2006" xmlns:p14="http://schemas.microsoft.com/office/powerpoint/2010/main">
    <mc:Choice Requires="p14">
      <p:transition spd="med" p14:dur="700" advTm="14211">
        <p:fade/>
      </p:transition>
    </mc:Choice>
    <mc:Fallback xmlns="">
      <p:transition spd="med" advTm="14211">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828" objId="6"/>
        <p14:stopEvt time="14211"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518707" y="344354"/>
            <a:ext cx="10021022" cy="2308324"/>
            <a:chOff x="1518707" y="344354"/>
            <a:chExt cx="10021022" cy="2308324"/>
          </a:xfrm>
        </p:grpSpPr>
        <p:grpSp>
          <p:nvGrpSpPr>
            <p:cNvPr id="7" name="Group 8481"/>
            <p:cNvGrpSpPr>
              <a:grpSpLocks noChangeAspect="1"/>
            </p:cNvGrpSpPr>
            <p:nvPr/>
          </p:nvGrpSpPr>
          <p:grpSpPr>
            <a:xfrm>
              <a:off x="1518707" y="1122767"/>
              <a:ext cx="692998" cy="691793"/>
              <a:chOff x="0" y="0"/>
              <a:chExt cx="855499" cy="855498"/>
            </a:xfrm>
          </p:grpSpPr>
          <p:sp>
            <p:nvSpPr>
              <p:cNvPr id="8" name="Shape 8479"/>
              <p:cNvSpPr/>
              <p:nvPr/>
            </p:nvSpPr>
            <p:spPr>
              <a:xfrm>
                <a:off x="0" y="0"/>
                <a:ext cx="855499" cy="8554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cap="flat">
                <a:noFill/>
                <a:miter lim="400000"/>
              </a:ln>
              <a:effectLst/>
            </p:spPr>
            <p:txBody>
              <a:bodyPr wrap="square" lIns="0" tIns="0" rIns="0" bIns="0" numCol="1" anchor="ctr">
                <a:noAutofit/>
              </a:bodyPr>
              <a:lstStyle/>
              <a:p>
                <a:pPr defTabSz="2437492">
                  <a:defRPr sz="3200"/>
                </a:pPr>
                <a:endParaRPr sz="3200">
                  <a:solidFill>
                    <a:prstClr val="black"/>
                  </a:solidFill>
                  <a:latin typeface="Calibri" panose="020F0502020204030204"/>
                </a:endParaRPr>
              </a:p>
            </p:txBody>
          </p:sp>
          <p:sp>
            <p:nvSpPr>
              <p:cNvPr id="9" name="Shape 8480"/>
              <p:cNvSpPr/>
              <p:nvPr/>
            </p:nvSpPr>
            <p:spPr>
              <a:xfrm flipH="1">
                <a:off x="202976" y="218669"/>
                <a:ext cx="449547" cy="396765"/>
              </a:xfrm>
              <a:custGeom>
                <a:avLst/>
                <a:gdLst/>
                <a:ahLst/>
                <a:cxnLst>
                  <a:cxn ang="0">
                    <a:pos x="wd2" y="hd2"/>
                  </a:cxn>
                  <a:cxn ang="5400000">
                    <a:pos x="wd2" y="hd2"/>
                  </a:cxn>
                  <a:cxn ang="10800000">
                    <a:pos x="wd2" y="hd2"/>
                  </a:cxn>
                  <a:cxn ang="16200000">
                    <a:pos x="wd2" y="hd2"/>
                  </a:cxn>
                </a:cxnLst>
                <a:rect l="0" t="0" r="r" b="b"/>
                <a:pathLst>
                  <a:path w="21600" h="21600" extrusionOk="0">
                    <a:moveTo>
                      <a:pt x="5409" y="6912"/>
                    </a:moveTo>
                    <a:cubicBezTo>
                      <a:pt x="5409" y="7132"/>
                      <a:pt x="5373" y="7354"/>
                      <a:pt x="5303" y="7555"/>
                    </a:cubicBezTo>
                    <a:cubicBezTo>
                      <a:pt x="5161" y="7957"/>
                      <a:pt x="4948" y="8238"/>
                      <a:pt x="4593" y="8419"/>
                    </a:cubicBezTo>
                    <a:cubicBezTo>
                      <a:pt x="4416" y="8520"/>
                      <a:pt x="4185" y="8580"/>
                      <a:pt x="3973" y="8580"/>
                    </a:cubicBezTo>
                    <a:cubicBezTo>
                      <a:pt x="3175" y="8580"/>
                      <a:pt x="2518" y="7836"/>
                      <a:pt x="2518" y="6933"/>
                    </a:cubicBezTo>
                    <a:cubicBezTo>
                      <a:pt x="2518" y="6028"/>
                      <a:pt x="3175" y="5284"/>
                      <a:pt x="3973" y="5284"/>
                    </a:cubicBezTo>
                    <a:cubicBezTo>
                      <a:pt x="4753" y="5284"/>
                      <a:pt x="5409" y="6008"/>
                      <a:pt x="5409" y="6912"/>
                    </a:cubicBezTo>
                    <a:cubicBezTo>
                      <a:pt x="5409" y="6912"/>
                      <a:pt x="5409" y="6912"/>
                      <a:pt x="5409" y="6912"/>
                    </a:cubicBezTo>
                    <a:close/>
                    <a:moveTo>
                      <a:pt x="8300" y="13181"/>
                    </a:moveTo>
                    <a:cubicBezTo>
                      <a:pt x="8300" y="12397"/>
                      <a:pt x="8867" y="11774"/>
                      <a:pt x="9541" y="11774"/>
                    </a:cubicBezTo>
                    <a:lnTo>
                      <a:pt x="11847" y="11774"/>
                    </a:lnTo>
                    <a:cubicBezTo>
                      <a:pt x="12537" y="11774"/>
                      <a:pt x="13088" y="12418"/>
                      <a:pt x="13088" y="13181"/>
                    </a:cubicBezTo>
                    <a:lnTo>
                      <a:pt x="13088" y="15793"/>
                    </a:lnTo>
                    <a:cubicBezTo>
                      <a:pt x="13088" y="16577"/>
                      <a:pt x="12520" y="17199"/>
                      <a:pt x="11847" y="17199"/>
                    </a:cubicBezTo>
                    <a:lnTo>
                      <a:pt x="9541" y="17199"/>
                    </a:lnTo>
                    <a:cubicBezTo>
                      <a:pt x="8850" y="17199"/>
                      <a:pt x="8300" y="16557"/>
                      <a:pt x="8300" y="15793"/>
                    </a:cubicBezTo>
                    <a:cubicBezTo>
                      <a:pt x="8300" y="15793"/>
                      <a:pt x="8300" y="13181"/>
                      <a:pt x="8300" y="13181"/>
                    </a:cubicBezTo>
                    <a:close/>
                    <a:moveTo>
                      <a:pt x="10640" y="2813"/>
                    </a:moveTo>
                    <a:cubicBezTo>
                      <a:pt x="11439" y="2813"/>
                      <a:pt x="12094" y="3556"/>
                      <a:pt x="12094" y="4461"/>
                    </a:cubicBezTo>
                    <a:cubicBezTo>
                      <a:pt x="12094" y="5364"/>
                      <a:pt x="11439" y="6109"/>
                      <a:pt x="10640" y="6109"/>
                    </a:cubicBezTo>
                    <a:cubicBezTo>
                      <a:pt x="9842" y="6109"/>
                      <a:pt x="9186" y="5386"/>
                      <a:pt x="9186" y="4461"/>
                    </a:cubicBezTo>
                    <a:cubicBezTo>
                      <a:pt x="9186" y="3536"/>
                      <a:pt x="9842" y="2813"/>
                      <a:pt x="10640" y="2813"/>
                    </a:cubicBezTo>
                    <a:cubicBezTo>
                      <a:pt x="10640" y="2813"/>
                      <a:pt x="10640" y="2813"/>
                      <a:pt x="10640" y="2813"/>
                    </a:cubicBezTo>
                    <a:close/>
                    <a:moveTo>
                      <a:pt x="0" y="6933"/>
                    </a:moveTo>
                    <a:cubicBezTo>
                      <a:pt x="0" y="9404"/>
                      <a:pt x="1791" y="11393"/>
                      <a:pt x="3955" y="11393"/>
                    </a:cubicBezTo>
                    <a:cubicBezTo>
                      <a:pt x="4150" y="11393"/>
                      <a:pt x="4381" y="11373"/>
                      <a:pt x="4558" y="11332"/>
                    </a:cubicBezTo>
                    <a:lnTo>
                      <a:pt x="4558" y="20455"/>
                    </a:lnTo>
                    <a:cubicBezTo>
                      <a:pt x="4558" y="21118"/>
                      <a:pt x="4983" y="21600"/>
                      <a:pt x="5586" y="21600"/>
                    </a:cubicBezTo>
                    <a:lnTo>
                      <a:pt x="15961" y="21600"/>
                    </a:lnTo>
                    <a:cubicBezTo>
                      <a:pt x="16546" y="21600"/>
                      <a:pt x="16989" y="21118"/>
                      <a:pt x="16989" y="20455"/>
                    </a:cubicBezTo>
                    <a:lnTo>
                      <a:pt x="16989" y="17059"/>
                    </a:lnTo>
                    <a:lnTo>
                      <a:pt x="19809" y="20093"/>
                    </a:lnTo>
                    <a:cubicBezTo>
                      <a:pt x="20482" y="20816"/>
                      <a:pt x="21600" y="20274"/>
                      <a:pt x="21600" y="19229"/>
                    </a:cubicBezTo>
                    <a:lnTo>
                      <a:pt x="21600" y="9946"/>
                    </a:lnTo>
                    <a:cubicBezTo>
                      <a:pt x="21600" y="8881"/>
                      <a:pt x="20482" y="8339"/>
                      <a:pt x="19809" y="9083"/>
                    </a:cubicBezTo>
                    <a:lnTo>
                      <a:pt x="16989" y="12115"/>
                    </a:lnTo>
                    <a:lnTo>
                      <a:pt x="16989" y="8720"/>
                    </a:lnTo>
                    <a:cubicBezTo>
                      <a:pt x="16989" y="8057"/>
                      <a:pt x="16546" y="7555"/>
                      <a:pt x="15961" y="7555"/>
                    </a:cubicBezTo>
                    <a:lnTo>
                      <a:pt x="13514" y="7555"/>
                    </a:lnTo>
                    <a:cubicBezTo>
                      <a:pt x="14169" y="6751"/>
                      <a:pt x="14578" y="5666"/>
                      <a:pt x="14578" y="4480"/>
                    </a:cubicBezTo>
                    <a:cubicBezTo>
                      <a:pt x="14578" y="2009"/>
                      <a:pt x="12805" y="0"/>
                      <a:pt x="10640" y="0"/>
                    </a:cubicBezTo>
                    <a:cubicBezTo>
                      <a:pt x="8672" y="0"/>
                      <a:pt x="7041" y="1647"/>
                      <a:pt x="6738" y="3798"/>
                    </a:cubicBezTo>
                    <a:cubicBezTo>
                      <a:pt x="6030" y="2974"/>
                      <a:pt x="5036" y="2472"/>
                      <a:pt x="3937" y="2472"/>
                    </a:cubicBezTo>
                    <a:cubicBezTo>
                      <a:pt x="1774" y="2472"/>
                      <a:pt x="0" y="4461"/>
                      <a:pt x="0" y="6933"/>
                    </a:cubicBezTo>
                    <a:cubicBezTo>
                      <a:pt x="0" y="6933"/>
                      <a:pt x="0" y="6933"/>
                      <a:pt x="0" y="6933"/>
                    </a:cubicBezTo>
                    <a:close/>
                  </a:path>
                </a:pathLst>
              </a:custGeom>
              <a:solidFill>
                <a:srgbClr val="FFFFFF"/>
              </a:solidFill>
              <a:ln w="12700" cap="flat">
                <a:noFill/>
                <a:miter lim="400000"/>
              </a:ln>
              <a:effectLst/>
            </p:spPr>
            <p:txBody>
              <a:bodyPr wrap="square" lIns="38089" tIns="38089" rIns="38089" bIns="38089" numCol="1" anchor="ctr">
                <a:noAutofit/>
              </a:bodyPr>
              <a:lstStyle/>
              <a:p>
                <a:pPr defTabSz="121832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solidFill>
                    <a:srgbClr val="FFFFFF"/>
                  </a:solidFill>
                  <a:effectLst>
                    <a:outerShdw blurRad="38100" dist="12700" dir="5400000" rotWithShape="0">
                      <a:srgbClr val="000000">
                        <a:alpha val="50000"/>
                      </a:srgbClr>
                    </a:outerShdw>
                  </a:effectLst>
                  <a:latin typeface="Calibri" panose="020F0502020204030204" charset="0"/>
                  <a:sym typeface="Gill Sans"/>
                </a:endParaRPr>
              </a:p>
            </p:txBody>
          </p:sp>
        </p:grpSp>
        <p:sp>
          <p:nvSpPr>
            <p:cNvPr id="15" name="TextBox 17"/>
            <p:cNvSpPr txBox="1"/>
            <p:nvPr/>
          </p:nvSpPr>
          <p:spPr>
            <a:xfrm>
              <a:off x="4064297" y="344354"/>
              <a:ext cx="7475432" cy="2308324"/>
            </a:xfrm>
            <a:prstGeom prst="rect">
              <a:avLst/>
            </a:prstGeom>
            <a:noFill/>
          </p:spPr>
          <p:txBody>
            <a:bodyPr wrap="square" rtlCol="0">
              <a:spAutoFit/>
            </a:bodyPr>
            <a:lstStyle/>
            <a:p>
              <a:pPr>
                <a:lnSpc>
                  <a:spcPct val="200000"/>
                </a:lnSpc>
              </a:pPr>
              <a:r>
                <a:rPr lang="en-US" altLang="zh-CN" b="1" dirty="0" smtClean="0">
                  <a:latin typeface="Arial" panose="020B0604020202020204" pitchFamily="34" charset="0"/>
                  <a:ea typeface="微软雅黑" panose="020B0503020204020204" charset="-122"/>
                  <a:cs typeface="Arial" panose="020B0604020202020204" pitchFamily="34" charset="0"/>
                  <a:sym typeface="+mn-ea"/>
                </a:rPr>
                <a:t>External equipment linkage</a:t>
              </a:r>
            </a:p>
            <a:p>
              <a:pPr>
                <a:lnSpc>
                  <a:spcPct val="200000"/>
                </a:lnSpc>
              </a:pPr>
              <a:r>
                <a:rPr lang="en-US" altLang="zh-CN" dirty="0" smtClean="0">
                  <a:latin typeface="Arial" panose="020B0604020202020204" pitchFamily="34" charset="0"/>
                  <a:ea typeface="微软雅黑" panose="020B0503020204020204" charset="-122"/>
                  <a:cs typeface="Arial" panose="020B0604020202020204" pitchFamily="34" charset="0"/>
                </a:rPr>
                <a:t>Support up to 5-channel alarm outputs, can allow </a:t>
              </a:r>
              <a:r>
                <a:rPr lang="en-US" altLang="zh-CN" dirty="0">
                  <a:latin typeface="Arial" panose="020B0604020202020204" pitchFamily="34" charset="0"/>
                  <a:ea typeface="微软雅黑" panose="020B0503020204020204" charset="-122"/>
                  <a:cs typeface="Arial" panose="020B0604020202020204" pitchFamily="34" charset="0"/>
                </a:rPr>
                <a:t>the access of external devices of </a:t>
              </a:r>
              <a:r>
                <a:rPr lang="en-US" altLang="zh-CN" dirty="0" smtClean="0">
                  <a:latin typeface="Arial" panose="020B0604020202020204" pitchFamily="34" charset="0"/>
                  <a:ea typeface="微软雅黑" panose="020B0503020204020204" charset="-122"/>
                  <a:cs typeface="Arial" panose="020B0604020202020204" pitchFamily="34" charset="0"/>
                </a:rPr>
                <a:t>illuminator, </a:t>
              </a:r>
              <a:r>
                <a:rPr lang="en-US" altLang="zh-CN" dirty="0">
                  <a:latin typeface="Arial" panose="020B0604020202020204" pitchFamily="34" charset="0"/>
                  <a:ea typeface="微软雅黑" panose="020B0503020204020204" charset="-122"/>
                  <a:cs typeface="Arial" panose="020B0604020202020204" pitchFamily="34" charset="0"/>
                </a:rPr>
                <a:t>horn and alarm </a:t>
              </a:r>
              <a:r>
                <a:rPr lang="en-US" altLang="zh-CN" dirty="0" smtClean="0">
                  <a:latin typeface="Arial" panose="020B0604020202020204" pitchFamily="34" charset="0"/>
                  <a:ea typeface="微软雅黑" panose="020B0503020204020204" charset="-122"/>
                  <a:cs typeface="Arial" panose="020B0604020202020204" pitchFamily="34" charset="0"/>
                </a:rPr>
                <a:t>to </a:t>
              </a:r>
              <a:r>
                <a:rPr lang="en-US" altLang="zh-CN" dirty="0">
                  <a:latin typeface="Arial" panose="020B0604020202020204" pitchFamily="34" charset="0"/>
                  <a:ea typeface="微软雅黑" panose="020B0503020204020204" charset="-122"/>
                  <a:cs typeface="Arial" panose="020B0604020202020204" pitchFamily="34" charset="0"/>
                </a:rPr>
                <a:t>form an intelligent perimeter / area protection </a:t>
              </a:r>
              <a:r>
                <a:rPr lang="en-US" altLang="zh-CN" dirty="0" smtClean="0">
                  <a:latin typeface="Arial" panose="020B0604020202020204" pitchFamily="34" charset="0"/>
                  <a:ea typeface="微软雅黑" panose="020B0503020204020204" charset="-122"/>
                  <a:cs typeface="Arial" panose="020B0604020202020204" pitchFamily="34" charset="0"/>
                </a:rPr>
                <a:t>scheme.</a:t>
              </a:r>
              <a:endParaRPr lang="zh-CN" altLang="en-US" dirty="0">
                <a:latin typeface="Arial" panose="020B0604020202020204" pitchFamily="34" charset="0"/>
                <a:ea typeface="微软雅黑" panose="020B0503020204020204" charset="-122"/>
                <a:cs typeface="Arial" panose="020B0604020202020204" pitchFamily="34" charset="0"/>
                <a:sym typeface="+mn-ea"/>
              </a:endParaRPr>
            </a:p>
          </p:txBody>
        </p:sp>
        <p:sp>
          <p:nvSpPr>
            <p:cNvPr id="17" name="矩形 16">
              <a:extLst>
                <a:ext uri="{FF2B5EF4-FFF2-40B4-BE49-F238E27FC236}">
                  <a16:creationId xmlns:a16="http://schemas.microsoft.com/office/drawing/2014/main" id="{A91E7E58-DFCB-4F47-B139-385B35D71CC8}"/>
                </a:ext>
              </a:extLst>
            </p:cNvPr>
            <p:cNvSpPr/>
            <p:nvPr/>
          </p:nvSpPr>
          <p:spPr>
            <a:xfrm>
              <a:off x="3066001" y="811718"/>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12"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20967" y="168742"/>
            <a:ext cx="922646" cy="27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2763" y="3452810"/>
            <a:ext cx="9088680" cy="2589696"/>
          </a:xfrm>
          <a:prstGeom prst="rect">
            <a:avLst/>
          </a:prstGeom>
        </p:spPr>
      </p:pic>
    </p:spTree>
    <p:extLst>
      <p:ext uri="{BB962C8B-B14F-4D97-AF65-F5344CB8AC3E}">
        <p14:creationId xmlns:p14="http://schemas.microsoft.com/office/powerpoint/2010/main" val="4170970606"/>
      </p:ext>
    </p:extLst>
  </p:cSld>
  <p:clrMapOvr>
    <a:masterClrMapping/>
  </p:clrMapOvr>
  <mc:AlternateContent xmlns:mc="http://schemas.openxmlformats.org/markup-compatibility/2006" xmlns:p14="http://schemas.microsoft.com/office/powerpoint/2010/main">
    <mc:Choice Requires="p14">
      <p:transition spd="med" p14:dur="700" advTm="55393">
        <p:fade/>
      </p:transition>
    </mc:Choice>
    <mc:Fallback xmlns="">
      <p:transition spd="med" advTm="55393">
        <p:fade/>
      </p:transition>
    </mc:Fallback>
  </mc:AlternateContent>
  <p:timing>
    <p:tnLst>
      <p:par>
        <p:cTn id="1" dur="indefinite" restart="never" nodeType="tmRoot"/>
      </p:par>
    </p:tnLst>
  </p:timing>
  <p:extLst mod="1">
    <p:ext uri="{E180D4A7-C9FB-4DFB-919C-405C955672EB}">
      <p14:showEvtLst xmlns:p14="http://schemas.microsoft.com/office/powerpoint/2010/main">
        <p14:playEvt time="2947" objId="2"/>
        <p14:playEvt time="4066" objId="3"/>
        <p14:stopEvt time="55393" objId="2"/>
        <p14:stopEvt time="55393"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0" y="0"/>
            <a:ext cx="12192000" cy="6858000"/>
          </a:xfrm>
          <a:prstGeom prst="triangle">
            <a:avLst>
              <a:gd name="adj" fmla="val 100000"/>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111240" y="5168860"/>
            <a:ext cx="5999480" cy="646331"/>
          </a:xfrm>
          <a:prstGeom prst="rect">
            <a:avLst/>
          </a:prstGeom>
          <a:noFill/>
        </p:spPr>
        <p:txBody>
          <a:bodyPr wrap="square" rtlCol="0">
            <a:spAutoFit/>
            <a:scene3d>
              <a:camera prst="orthographicFront"/>
              <a:lightRig rig="soft" dir="t"/>
            </a:scene3d>
            <a:sp3d prstMaterial="softEdge">
              <a:bevelT w="63500" h="12700"/>
            </a:sp3d>
          </a:bodyPr>
          <a:lstStyle/>
          <a:p>
            <a:r>
              <a:rPr lang="en-US" altLang="zh-CN" sz="3600" b="1" dirty="0" err="1" smtClean="0">
                <a:ln w="0">
                  <a:noFill/>
                </a:ln>
                <a:latin typeface="Arial Rounded MT Bold" panose="020F0704030504030204" pitchFamily="34" charset="0"/>
                <a:ea typeface="微软雅黑" panose="020B0503020204020204" pitchFamily="34" charset="-122"/>
              </a:rPr>
              <a:t>Solution&amp;Application</a:t>
            </a:r>
            <a:endParaRPr lang="en-US" altLang="zh-CN" sz="3600" b="1" dirty="0">
              <a:ln w="0">
                <a:noFill/>
              </a:ln>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5"/>
          <p:cNvSpPr txBox="1"/>
          <p:nvPr/>
        </p:nvSpPr>
        <p:spPr>
          <a:xfrm>
            <a:off x="6111240" y="5815191"/>
            <a:ext cx="6102698" cy="707886"/>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r>
              <a:rPr lang="en-US" altLang="zh-CN" sz="20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Introduction </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of typical application schemes and recommendation of application </a:t>
            </a:r>
            <a:r>
              <a:rPr lang="en-US" altLang="zh-CN" sz="20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scenarios. </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62AE0B90-B66F-4932-B169-CCD2F623060B}"/>
              </a:ext>
            </a:extLst>
          </p:cNvPr>
          <p:cNvSpPr/>
          <p:nvPr/>
        </p:nvSpPr>
        <p:spPr>
          <a:xfrm>
            <a:off x="5224373" y="4565430"/>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矩形 13"/>
          <p:cNvSpPr/>
          <p:nvPr/>
        </p:nvSpPr>
        <p:spPr>
          <a:xfrm>
            <a:off x="1066800" y="570636"/>
            <a:ext cx="2159876" cy="2400657"/>
          </a:xfrm>
          <a:prstGeom prst="rect">
            <a:avLst/>
          </a:prstGeom>
        </p:spPr>
        <p:txBody>
          <a:bodyPr wrap="square">
            <a:spAutoFit/>
          </a:bodyPr>
          <a:lstStyle/>
          <a:p>
            <a:pPr algn="ctr"/>
            <a:r>
              <a:rPr lang="en-US" altLang="zh-CN" sz="15000" b="1" dirty="0" smtClean="0">
                <a:ln w="0">
                  <a:noFill/>
                </a:ln>
                <a:latin typeface="微软雅黑" panose="020B0503020204020204" pitchFamily="34" charset="-122"/>
                <a:ea typeface="微软雅黑" panose="020B0503020204020204" pitchFamily="34" charset="-122"/>
              </a:rPr>
              <a:t>4.</a:t>
            </a:r>
            <a:endParaRPr lang="zh-CN" altLang="en-US" sz="15000" dirty="0">
              <a:latin typeface="微软雅黑" panose="020B0503020204020204" pitchFamily="34" charset="-122"/>
              <a:ea typeface="微软雅黑" panose="020B0503020204020204" pitchFamily="34" charset="-122"/>
            </a:endParaRPr>
          </a:p>
        </p:txBody>
      </p:sp>
      <p:pic>
        <p:nvPicPr>
          <p:cNvPr id="8" name="Picture 19" descr="E:\产品部\球机资料\球机图片\star light\Logo_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929" y="6302698"/>
            <a:ext cx="1246554" cy="37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008192"/>
            <a:ext cx="5803173" cy="2955203"/>
          </a:xfrm>
          <a:prstGeom prst="rect">
            <a:avLst/>
          </a:prstGeom>
        </p:spPr>
      </p:pic>
    </p:spTree>
    <p:extLst>
      <p:ext uri="{BB962C8B-B14F-4D97-AF65-F5344CB8AC3E}">
        <p14:creationId xmlns:p14="http://schemas.microsoft.com/office/powerpoint/2010/main" val="1453700592"/>
      </p:ext>
    </p:extLst>
  </p:cSld>
  <p:clrMapOvr>
    <a:masterClrMapping/>
  </p:clrMapOvr>
  <mc:AlternateContent xmlns:mc="http://schemas.openxmlformats.org/markup-compatibility/2006" xmlns:p14="http://schemas.microsoft.com/office/powerpoint/2010/main">
    <mc:Choice Requires="p14">
      <p:transition spd="med" p14:dur="700" advTm="2759">
        <p:fade/>
      </p:transition>
    </mc:Choice>
    <mc:Fallback xmlns="">
      <p:transition spd="med" advTm="2759">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34"/>
          <p:cNvCxnSpPr/>
          <p:nvPr/>
        </p:nvCxnSpPr>
        <p:spPr>
          <a:xfrm flipV="1">
            <a:off x="1026493" y="244918"/>
            <a:ext cx="720000" cy="212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2676206" y="3240659"/>
            <a:ext cx="1569917" cy="397580"/>
            <a:chOff x="3504191" y="9493090"/>
            <a:chExt cx="3139834" cy="795161"/>
          </a:xfrm>
        </p:grpSpPr>
        <p:sp>
          <p:nvSpPr>
            <p:cNvPr id="25" name="TextBox 36"/>
            <p:cNvSpPr txBox="1"/>
            <p:nvPr/>
          </p:nvSpPr>
          <p:spPr>
            <a:xfrm>
              <a:off x="3504191" y="9493090"/>
              <a:ext cx="3139834" cy="677108"/>
            </a:xfrm>
            <a:prstGeom prst="rect">
              <a:avLst/>
            </a:prstGeom>
            <a:noFill/>
          </p:spPr>
          <p:txBody>
            <a:bodyPr wrap="none" rtlCol="0" anchor="ctr" anchorCtr="0">
              <a:spAutoFit/>
            </a:bodyPr>
            <a:lstStyle/>
            <a:p>
              <a:pPr algn="ctr"/>
              <a:r>
                <a:rPr lang="en-US" sz="1600" b="1" dirty="0" smtClean="0">
                  <a:latin typeface="微软雅黑" panose="020B0503020204020204" charset="-122"/>
                  <a:ea typeface="微软雅黑" panose="020B0503020204020204" charset="-122"/>
                  <a:cs typeface="Montserrat Semi Bold" charset="0"/>
                </a:rPr>
                <a:t>RADAR ONLY</a:t>
              </a:r>
              <a:endParaRPr lang="en-US" sz="1600" b="1" dirty="0">
                <a:latin typeface="微软雅黑" panose="020B0503020204020204" charset="-122"/>
                <a:ea typeface="微软雅黑" panose="020B0503020204020204" charset="-122"/>
                <a:cs typeface="Montserrat Semi Bold" charset="0"/>
              </a:endParaRPr>
            </a:p>
          </p:txBody>
        </p:sp>
        <p:cxnSp>
          <p:nvCxnSpPr>
            <p:cNvPr id="26" name="Straight Connector 37"/>
            <p:cNvCxnSpPr/>
            <p:nvPr/>
          </p:nvCxnSpPr>
          <p:spPr>
            <a:xfrm flipV="1">
              <a:off x="4312563" y="10286225"/>
              <a:ext cx="1482240" cy="2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786851" y="3679677"/>
            <a:ext cx="5418614" cy="2067233"/>
          </a:xfrm>
          <a:prstGeom prst="rect">
            <a:avLst/>
          </a:prstGeom>
        </p:spPr>
        <p:txBody>
          <a:bodyPr wrap="square">
            <a:spAutoFit/>
          </a:bodyPr>
          <a:lstStyle/>
          <a:p>
            <a:pPr algn="just">
              <a:lnSpc>
                <a:spcPts val="1400"/>
              </a:lnSpc>
              <a:spcBef>
                <a:spcPct val="0"/>
              </a:spcBef>
              <a:buFontTx/>
              <a:buNone/>
            </a:pPr>
            <a:r>
              <a:rPr lang="en-US" altLang="zh-CN" sz="1400" dirty="0">
                <a:latin typeface="Segoe UI" panose="020B0502040204020203" pitchFamily="34" charset="0"/>
                <a:cs typeface="Segoe UI" panose="020B0502040204020203" pitchFamily="34" charset="0"/>
              </a:rPr>
              <a:t>When radar is used alone, as a detector, the intrusion trajectory of the object will be displayed in the detection area. If the corresponding functional area (defense area, alarm area, shielding area) is set up on the web or platform, the corresponding function will be realized. For different application scenarios, the necessary peripheral equipment——horn or illuminator will be added. It can display special functions such as sound and light alarm</a:t>
            </a:r>
            <a:r>
              <a:rPr lang="en-US" altLang="zh-CN" sz="1400" dirty="0" smtClean="0">
                <a:latin typeface="Segoe UI" panose="020B0502040204020203" pitchFamily="34" charset="0"/>
                <a:cs typeface="Segoe UI" panose="020B0502040204020203" pitchFamily="34" charset="0"/>
              </a:rPr>
              <a:t>.</a:t>
            </a:r>
          </a:p>
          <a:p>
            <a:pPr algn="just">
              <a:lnSpc>
                <a:spcPts val="1400"/>
              </a:lnSpc>
              <a:spcBef>
                <a:spcPct val="0"/>
              </a:spcBef>
              <a:buFontTx/>
              <a:buNone/>
            </a:pPr>
            <a:endParaRPr lang="en-US" altLang="zh-CN" sz="1400" dirty="0">
              <a:latin typeface="Segoe UI" panose="020B0502040204020203" pitchFamily="34" charset="0"/>
              <a:cs typeface="Segoe UI" panose="020B0502040204020203" pitchFamily="34" charset="0"/>
            </a:endParaRPr>
          </a:p>
          <a:p>
            <a:pPr algn="just">
              <a:lnSpc>
                <a:spcPts val="1400"/>
              </a:lnSpc>
              <a:spcBef>
                <a:spcPct val="0"/>
              </a:spcBef>
            </a:pPr>
            <a:r>
              <a:rPr lang="en-US" altLang="zh-CN" sz="1400" dirty="0">
                <a:latin typeface="Segoe UI" panose="020B0502040204020203" pitchFamily="34" charset="0"/>
                <a:cs typeface="Segoe UI" panose="020B0502040204020203" pitchFamily="34" charset="0"/>
              </a:rPr>
              <a:t>The single radar scheme is suitable for regional protection and perimeter protection. </a:t>
            </a:r>
          </a:p>
          <a:p>
            <a:pPr algn="just">
              <a:lnSpc>
                <a:spcPts val="1400"/>
              </a:lnSpc>
              <a:spcBef>
                <a:spcPct val="0"/>
              </a:spcBef>
              <a:buFontTx/>
              <a:buNone/>
            </a:pPr>
            <a:r>
              <a:rPr lang="en-US" altLang="zh-CN" sz="1400" dirty="0">
                <a:latin typeface="Segoe UI" panose="020B0502040204020203" pitchFamily="34" charset="0"/>
                <a:cs typeface="Segoe UI" panose="020B0502040204020203" pitchFamily="34" charset="0"/>
              </a:rPr>
              <a:t> </a:t>
            </a:r>
          </a:p>
        </p:txBody>
      </p:sp>
      <p:sp>
        <p:nvSpPr>
          <p:cNvPr id="35" name="文本框 5"/>
          <p:cNvSpPr txBox="1"/>
          <p:nvPr/>
        </p:nvSpPr>
        <p:spPr>
          <a:xfrm>
            <a:off x="941741" y="357391"/>
            <a:ext cx="3028375" cy="523220"/>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r>
              <a:rPr lang="en-US" altLang="zh-CN" sz="2800" b="1" dirty="0" smtClean="0">
                <a:latin typeface="Arial" panose="020B0604020202020204" pitchFamily="34" charset="0"/>
                <a:ea typeface="微软雅黑" panose="020B0503020204020204" pitchFamily="34" charset="-122"/>
                <a:cs typeface="Arial" panose="020B0604020202020204" pitchFamily="34" charset="0"/>
              </a:rPr>
              <a:t>SOLUTION</a:t>
            </a:r>
            <a:endParaRPr lang="en-US" altLang="zh-CN" sz="2800" b="1" dirty="0">
              <a:latin typeface="Arial" panose="020B0604020202020204" pitchFamily="34" charset="0"/>
              <a:ea typeface="微软雅黑" panose="020B0503020204020204" pitchFamily="34" charset="-122"/>
              <a:cs typeface="Arial" panose="020B0604020202020204" pitchFamily="34" charset="0"/>
            </a:endParaRPr>
          </a:p>
        </p:txBody>
      </p:sp>
      <p:pic>
        <p:nvPicPr>
          <p:cNvPr id="42" name="图片 41">
            <a:extLst>
              <a:ext uri="{FF2B5EF4-FFF2-40B4-BE49-F238E27FC236}">
                <a16:creationId xmlns:a16="http://schemas.microsoft.com/office/drawing/2014/main" id="{ED72E281-64FF-4C73-B2AE-CB2253494D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3068" y="1095472"/>
            <a:ext cx="3554931" cy="2014755"/>
          </a:xfrm>
          <a:prstGeom prst="rect">
            <a:avLst/>
          </a:prstGeom>
        </p:spPr>
      </p:pic>
      <p:grpSp>
        <p:nvGrpSpPr>
          <p:cNvPr id="36" name="组合 35">
            <a:extLst>
              <a:ext uri="{FF2B5EF4-FFF2-40B4-BE49-F238E27FC236}">
                <a16:creationId xmlns:a16="http://schemas.microsoft.com/office/drawing/2014/main" id="{918EC582-632D-4A5D-A298-587EBDC20ED4}"/>
              </a:ext>
            </a:extLst>
          </p:cNvPr>
          <p:cNvGrpSpPr/>
          <p:nvPr/>
        </p:nvGrpSpPr>
        <p:grpSpPr>
          <a:xfrm>
            <a:off x="-9572" y="2753360"/>
            <a:ext cx="687365" cy="4104640"/>
            <a:chOff x="-70532" y="2753360"/>
            <a:chExt cx="687365" cy="4104640"/>
          </a:xfrm>
        </p:grpSpPr>
        <p:sp>
          <p:nvSpPr>
            <p:cNvPr id="38" name="矩形 37">
              <a:extLst>
                <a:ext uri="{FF2B5EF4-FFF2-40B4-BE49-F238E27FC236}">
                  <a16:creationId xmlns:a16="http://schemas.microsoft.com/office/drawing/2014/main" id="{4C2C0DB9-5710-47FA-A0AC-C1EDA7395BE4}"/>
                </a:ext>
              </a:extLst>
            </p:cNvPr>
            <p:cNvSpPr/>
            <p:nvPr/>
          </p:nvSpPr>
          <p:spPr>
            <a:xfrm>
              <a:off x="-70532"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34626" y="2753360"/>
              <a:ext cx="615553" cy="4104640"/>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800" b="1" dirty="0" err="1"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Solution&amp;Application</a:t>
              </a:r>
              <a:endParaRPr lang="en-US" altLang="zh-CN" sz="28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5" name="组合 4"/>
          <p:cNvGrpSpPr/>
          <p:nvPr/>
        </p:nvGrpSpPr>
        <p:grpSpPr>
          <a:xfrm>
            <a:off x="1684330" y="1090138"/>
            <a:ext cx="3553669" cy="2012911"/>
            <a:chOff x="1562638" y="-3483674"/>
            <a:chExt cx="3392488" cy="2021705"/>
          </a:xfrm>
        </p:grpSpPr>
        <p:sp>
          <p:nvSpPr>
            <p:cNvPr id="43" name="圆角矩形 2"/>
            <p:cNvSpPr>
              <a:spLocks noChangeArrowheads="1"/>
            </p:cNvSpPr>
            <p:nvPr/>
          </p:nvSpPr>
          <p:spPr bwMode="auto">
            <a:xfrm>
              <a:off x="1562638" y="-3483674"/>
              <a:ext cx="3392488" cy="2021705"/>
            </a:xfrm>
            <a:prstGeom prst="rect">
              <a:avLst/>
            </a:prstGeom>
            <a:solidFill>
              <a:srgbClr val="0070C0">
                <a:alpha val="52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46" name="图片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7544" y="-3079333"/>
              <a:ext cx="2196359" cy="142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组合 83"/>
          <p:cNvGrpSpPr>
            <a:grpSpLocks/>
          </p:cNvGrpSpPr>
          <p:nvPr/>
        </p:nvGrpSpPr>
        <p:grpSpPr bwMode="auto">
          <a:xfrm>
            <a:off x="1158585" y="5573877"/>
            <a:ext cx="4605159" cy="1193513"/>
            <a:chOff x="388039" y="3755075"/>
            <a:chExt cx="4958627" cy="1176415"/>
          </a:xfrm>
        </p:grpSpPr>
        <p:pic>
          <p:nvPicPr>
            <p:cNvPr id="5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039" y="3929167"/>
              <a:ext cx="1712739" cy="100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图片 80"/>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338072" y="3755075"/>
              <a:ext cx="2008594" cy="112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直接连接符 82"/>
            <p:cNvCxnSpPr>
              <a:cxnSpLocks noChangeShapeType="1"/>
            </p:cNvCxnSpPr>
            <p:nvPr/>
          </p:nvCxnSpPr>
          <p:spPr bwMode="auto">
            <a:xfrm>
              <a:off x="1975512" y="4373757"/>
              <a:ext cx="1656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1" name="图片 7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00778" y="3920528"/>
              <a:ext cx="1390577" cy="88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2"/>
          <p:cNvSpPr/>
          <p:nvPr/>
        </p:nvSpPr>
        <p:spPr>
          <a:xfrm>
            <a:off x="822" y="904742"/>
            <a:ext cx="12204000" cy="113054"/>
          </a:xfrm>
          <a:prstGeom prst="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90" name="图片 4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504363" y="2901950"/>
            <a:ext cx="96202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图片 43"/>
          <p:cNvPicPr>
            <a:picLocks noChangeAspect="1"/>
          </p:cNvPicPr>
          <p:nvPr/>
        </p:nvPicPr>
        <p:blipFill rotWithShape="1">
          <a:blip r:embed="rId9" cstate="email">
            <a:extLst>
              <a:ext uri="{28A0092B-C50C-407E-A947-70E740481C1C}">
                <a14:useLocalDpi xmlns:a14="http://schemas.microsoft.com/office/drawing/2010/main"/>
              </a:ext>
            </a:extLst>
          </a:blip>
          <a:srcRect r="2202"/>
          <a:stretch/>
        </p:blipFill>
        <p:spPr bwMode="auto">
          <a:xfrm>
            <a:off x="6319319" y="1014307"/>
            <a:ext cx="5869633" cy="584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图片 146"/>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534650" y="241300"/>
            <a:ext cx="14366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图片 7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116886" y="3024854"/>
            <a:ext cx="352332" cy="24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 name="组合 90"/>
          <p:cNvGrpSpPr/>
          <p:nvPr/>
        </p:nvGrpSpPr>
        <p:grpSpPr>
          <a:xfrm>
            <a:off x="8575523" y="1151883"/>
            <a:ext cx="3418546" cy="4098621"/>
            <a:chOff x="-1671914" y="2427988"/>
            <a:chExt cx="4681167" cy="4746431"/>
          </a:xfrm>
          <a:solidFill>
            <a:srgbClr val="0070C0">
              <a:alpha val="12000"/>
            </a:srgbClr>
          </a:solidFill>
        </p:grpSpPr>
        <p:grpSp>
          <p:nvGrpSpPr>
            <p:cNvPr id="92" name="组合 91"/>
            <p:cNvGrpSpPr/>
            <p:nvPr/>
          </p:nvGrpSpPr>
          <p:grpSpPr>
            <a:xfrm>
              <a:off x="-1670746" y="2427988"/>
              <a:ext cx="4679999" cy="4680000"/>
              <a:chOff x="-3143597" y="4219106"/>
              <a:chExt cx="4680000" cy="4680000"/>
            </a:xfrm>
            <a:grpFill/>
            <a:effectLst>
              <a:outerShdw blurRad="50800" dist="50800" dir="5400000" algn="ctr" rotWithShape="0">
                <a:srgbClr val="000000">
                  <a:alpha val="78000"/>
                </a:srgbClr>
              </a:outerShdw>
            </a:effectLst>
          </p:grpSpPr>
          <p:sp>
            <p:nvSpPr>
              <p:cNvPr id="109" name="饼形 108"/>
              <p:cNvSpPr/>
              <p:nvPr/>
            </p:nvSpPr>
            <p:spPr bwMode="auto">
              <a:xfrm rot="17276923">
                <a:off x="-3143597" y="4219106"/>
                <a:ext cx="4680000" cy="46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110" name="饼形 109"/>
              <p:cNvSpPr/>
              <p:nvPr/>
            </p:nvSpPr>
            <p:spPr bwMode="auto">
              <a:xfrm rot="17276923">
                <a:off x="-2963597" y="4399106"/>
                <a:ext cx="4320000" cy="43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111" name="饼形 110"/>
              <p:cNvSpPr/>
              <p:nvPr/>
            </p:nvSpPr>
            <p:spPr bwMode="auto">
              <a:xfrm rot="17276923">
                <a:off x="-2783597" y="4579106"/>
                <a:ext cx="3960000" cy="39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112" name="饼形 111"/>
              <p:cNvSpPr/>
              <p:nvPr/>
            </p:nvSpPr>
            <p:spPr bwMode="auto">
              <a:xfrm rot="17276923">
                <a:off x="-2423597" y="4939106"/>
                <a:ext cx="3240000" cy="324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113" name="饼形 112"/>
              <p:cNvSpPr/>
              <p:nvPr/>
            </p:nvSpPr>
            <p:spPr bwMode="auto">
              <a:xfrm rot="17276923">
                <a:off x="-2063597" y="5299106"/>
                <a:ext cx="2520000" cy="25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114" name="饼形 113"/>
              <p:cNvSpPr/>
              <p:nvPr/>
            </p:nvSpPr>
            <p:spPr bwMode="auto">
              <a:xfrm rot="17276923">
                <a:off x="-1703597" y="5659106"/>
                <a:ext cx="1800000" cy="180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115" name="饼形 114"/>
              <p:cNvSpPr/>
              <p:nvPr/>
            </p:nvSpPr>
            <p:spPr bwMode="auto">
              <a:xfrm rot="17276923">
                <a:off x="-1343597" y="6019106"/>
                <a:ext cx="1080000" cy="10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116" name="饼形 115"/>
              <p:cNvSpPr/>
              <p:nvPr/>
            </p:nvSpPr>
            <p:spPr bwMode="auto">
              <a:xfrm rot="17276923">
                <a:off x="-983597" y="6379106"/>
                <a:ext cx="360000" cy="3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grpSp>
        <p:cxnSp>
          <p:nvCxnSpPr>
            <p:cNvPr id="93" name="直接连接符 92"/>
            <p:cNvCxnSpPr/>
            <p:nvPr/>
          </p:nvCxnSpPr>
          <p:spPr bwMode="auto">
            <a:xfrm>
              <a:off x="-1651594" y="4431215"/>
              <a:ext cx="2311666" cy="3525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直接连接符 93"/>
            <p:cNvCxnSpPr/>
            <p:nvPr/>
          </p:nvCxnSpPr>
          <p:spPr bwMode="auto">
            <a:xfrm>
              <a:off x="-1671914" y="4756335"/>
              <a:ext cx="2301117" cy="270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直接连接符 94"/>
            <p:cNvCxnSpPr/>
            <p:nvPr/>
          </p:nvCxnSpPr>
          <p:spPr bwMode="auto">
            <a:xfrm flipV="1">
              <a:off x="-1641434" y="4783374"/>
              <a:ext cx="2286392" cy="32856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接连接符 95"/>
            <p:cNvCxnSpPr/>
            <p:nvPr/>
          </p:nvCxnSpPr>
          <p:spPr bwMode="auto">
            <a:xfrm flipV="1">
              <a:off x="-1590634" y="4783374"/>
              <a:ext cx="2250706" cy="6943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接连接符 96"/>
            <p:cNvCxnSpPr/>
            <p:nvPr/>
          </p:nvCxnSpPr>
          <p:spPr bwMode="auto">
            <a:xfrm flipV="1">
              <a:off x="-1448394" y="4783374"/>
              <a:ext cx="2103512" cy="100928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直接连接符 97"/>
            <p:cNvCxnSpPr/>
            <p:nvPr/>
          </p:nvCxnSpPr>
          <p:spPr bwMode="auto">
            <a:xfrm flipV="1">
              <a:off x="-1245194" y="4783374"/>
              <a:ext cx="1914447" cy="13547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接连接符 98"/>
            <p:cNvCxnSpPr/>
            <p:nvPr/>
          </p:nvCxnSpPr>
          <p:spPr bwMode="auto">
            <a:xfrm flipV="1">
              <a:off x="-1001354" y="4810413"/>
              <a:ext cx="1670607" cy="161216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接连接符 99"/>
            <p:cNvCxnSpPr/>
            <p:nvPr/>
          </p:nvCxnSpPr>
          <p:spPr bwMode="auto">
            <a:xfrm flipV="1">
              <a:off x="-696554" y="4799517"/>
              <a:ext cx="1356626" cy="1856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接连接符 100"/>
            <p:cNvCxnSpPr/>
            <p:nvPr/>
          </p:nvCxnSpPr>
          <p:spPr bwMode="auto">
            <a:xfrm flipV="1">
              <a:off x="-412074" y="4794270"/>
              <a:ext cx="1072146" cy="206518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接连接符 101"/>
            <p:cNvCxnSpPr/>
            <p:nvPr/>
          </p:nvCxnSpPr>
          <p:spPr bwMode="auto">
            <a:xfrm flipV="1">
              <a:off x="-118806" y="4799137"/>
              <a:ext cx="762783" cy="2243075"/>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接连接符 102"/>
            <p:cNvCxnSpPr/>
            <p:nvPr/>
          </p:nvCxnSpPr>
          <p:spPr bwMode="auto">
            <a:xfrm flipV="1">
              <a:off x="217846" y="4788241"/>
              <a:ext cx="437272" cy="234553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直接连接符 103"/>
            <p:cNvCxnSpPr/>
            <p:nvPr/>
          </p:nvCxnSpPr>
          <p:spPr bwMode="auto">
            <a:xfrm flipV="1">
              <a:off x="542966" y="4805546"/>
              <a:ext cx="125179" cy="236887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接连接符 104"/>
            <p:cNvCxnSpPr/>
            <p:nvPr/>
          </p:nvCxnSpPr>
          <p:spPr bwMode="auto">
            <a:xfrm flipH="1" flipV="1">
              <a:off x="680720" y="4795520"/>
              <a:ext cx="217846" cy="2368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接连接符 105"/>
            <p:cNvCxnSpPr/>
            <p:nvPr/>
          </p:nvCxnSpPr>
          <p:spPr bwMode="auto">
            <a:xfrm flipH="1" flipV="1">
              <a:off x="688925" y="4795520"/>
              <a:ext cx="849722" cy="223666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接连接符 106"/>
            <p:cNvCxnSpPr/>
            <p:nvPr/>
          </p:nvCxnSpPr>
          <p:spPr bwMode="auto">
            <a:xfrm flipH="1" flipV="1">
              <a:off x="666923" y="4798669"/>
              <a:ext cx="1166364" cy="207095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接连接符 107"/>
            <p:cNvCxnSpPr/>
            <p:nvPr/>
          </p:nvCxnSpPr>
          <p:spPr bwMode="auto">
            <a:xfrm flipH="1" flipV="1">
              <a:off x="691859" y="4767988"/>
              <a:ext cx="562307" cy="236579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矩形 2"/>
          <p:cNvSpPr/>
          <p:nvPr/>
        </p:nvSpPr>
        <p:spPr>
          <a:xfrm>
            <a:off x="2924810" y="78719"/>
            <a:ext cx="535723" cy="923330"/>
          </a:xfrm>
          <a:prstGeom prst="rect">
            <a:avLst/>
          </a:prstGeom>
          <a:noFill/>
        </p:spPr>
        <p:txBody>
          <a:bodyPr wrap="none" lIns="91440" tIns="45720" rIns="91440" bIns="45720">
            <a:spAutoFit/>
          </a:bodyPr>
          <a:lstStyle/>
          <a:p>
            <a:pPr algn="ctr"/>
            <a:r>
              <a:rPr lang="en-US" altLang="zh-CN"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a:t>
            </a: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34320562"/>
      </p:ext>
    </p:extLst>
  </p:cSld>
  <p:clrMapOvr>
    <a:masterClrMapping/>
  </p:clrMapOvr>
  <mc:AlternateContent xmlns:mc="http://schemas.openxmlformats.org/markup-compatibility/2006" xmlns:p14="http://schemas.microsoft.com/office/powerpoint/2010/main">
    <mc:Choice Requires="p14">
      <p:transition spd="med" p14:dur="700" advTm="10347">
        <p:fade/>
      </p:transition>
    </mc:Choice>
    <mc:Fallback xmlns="">
      <p:transition spd="med" advTm="10347">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3" name="组合 2"/>
          <p:cNvGrpSpPr/>
          <p:nvPr/>
        </p:nvGrpSpPr>
        <p:grpSpPr>
          <a:xfrm>
            <a:off x="1855588" y="0"/>
            <a:ext cx="10336412" cy="6853515"/>
            <a:chOff x="1855588" y="0"/>
            <a:chExt cx="10336412" cy="6853515"/>
          </a:xfrm>
        </p:grpSpPr>
        <p:pic>
          <p:nvPicPr>
            <p:cNvPr id="11" name="图片 10">
              <a:extLst>
                <a:ext uri="{FF2B5EF4-FFF2-40B4-BE49-F238E27FC236}">
                  <a16:creationId xmlns:a16="http://schemas.microsoft.com/office/drawing/2014/main" id="{014F8D90-E30F-47C9-BE2E-CCD57C6D9C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5588" y="0"/>
              <a:ext cx="10336412" cy="6853515"/>
            </a:xfrm>
            <a:prstGeom prst="rect">
              <a:avLst/>
            </a:prstGeom>
          </p:spPr>
        </p:pic>
        <p:sp>
          <p:nvSpPr>
            <p:cNvPr id="2" name="等腰三角形 1"/>
            <p:cNvSpPr/>
            <p:nvPr/>
          </p:nvSpPr>
          <p:spPr>
            <a:xfrm>
              <a:off x="1855588" y="6126479"/>
              <a:ext cx="731520" cy="727035"/>
            </a:xfrm>
            <a:prstGeom prst="triangle">
              <a:avLst>
                <a:gd name="adj" fmla="val 0"/>
              </a:avLst>
            </a:prstGeom>
            <a:solidFill>
              <a:srgbClr val="F4F4F4"/>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40" name="等腰三角形 39"/>
            <p:cNvSpPr/>
            <p:nvPr/>
          </p:nvSpPr>
          <p:spPr>
            <a:xfrm flipH="1" flipV="1">
              <a:off x="11460480" y="0"/>
              <a:ext cx="731520" cy="727035"/>
            </a:xfrm>
            <a:prstGeom prst="triangle">
              <a:avLst>
                <a:gd name="adj" fmla="val 0"/>
              </a:avLst>
            </a:prstGeom>
            <a:solidFill>
              <a:srgbClr val="F4F4F4"/>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grpSp>
      <p:sp>
        <p:nvSpPr>
          <p:cNvPr id="52" name="矩形 51"/>
          <p:cNvSpPr/>
          <p:nvPr/>
        </p:nvSpPr>
        <p:spPr>
          <a:xfrm rot="5400000">
            <a:off x="11020850" y="4714818"/>
            <a:ext cx="144000" cy="20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66224DFC-4037-4B06-AB86-B411280DF620}"/>
              </a:ext>
            </a:extLst>
          </p:cNvPr>
          <p:cNvGrpSpPr/>
          <p:nvPr/>
        </p:nvGrpSpPr>
        <p:grpSpPr>
          <a:xfrm>
            <a:off x="607780" y="0"/>
            <a:ext cx="677108" cy="5261120"/>
            <a:chOff x="1932165" y="2567266"/>
            <a:chExt cx="677108" cy="5261120"/>
          </a:xfrm>
        </p:grpSpPr>
        <p:sp>
          <p:nvSpPr>
            <p:cNvPr id="5" name="MH_Others_2"/>
            <p:cNvSpPr txBox="1"/>
            <p:nvPr>
              <p:custDataLst>
                <p:tags r:id="rId2"/>
              </p:custDataLst>
            </p:nvPr>
          </p:nvSpPr>
          <p:spPr>
            <a:xfrm rot="5400000">
              <a:off x="429946" y="5305027"/>
              <a:ext cx="3681545" cy="677108"/>
            </a:xfrm>
            <a:prstGeom prst="rect">
              <a:avLst/>
            </a:prstGeom>
            <a:noFill/>
            <a:ln>
              <a:noFill/>
            </a:ln>
          </p:spPr>
          <p:txBody>
            <a:bodyPr vert="horz" wrap="square" lIns="0" tIns="0" rIns="0" bIns="0">
              <a:spAutoFit/>
            </a:bodyPr>
            <a:lstStyle/>
            <a:p>
              <a:pPr algn="ctr">
                <a:defRPr/>
              </a:pPr>
              <a:r>
                <a:rPr lang="en-US" altLang="zh-CN" sz="4400" b="1" dirty="0">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CONTENTS</a:t>
              </a:r>
              <a:endParaRPr lang="zh-CN" altLang="en-US" sz="4400" b="1" dirty="0">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51" name="矩形 50"/>
            <p:cNvSpPr/>
            <p:nvPr/>
          </p:nvSpPr>
          <p:spPr>
            <a:xfrm>
              <a:off x="2164707" y="2567266"/>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61" name="椭圆 60"/>
            <p:cNvSpPr/>
            <p:nvPr/>
          </p:nvSpPr>
          <p:spPr>
            <a:xfrm>
              <a:off x="2036652" y="7408508"/>
              <a:ext cx="419878" cy="4198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56" name="剪去对角的矩形 55">
            <a:extLst>
              <a:ext uri="{FF2B5EF4-FFF2-40B4-BE49-F238E27FC236}">
                <a16:creationId xmlns:a16="http://schemas.microsoft.com/office/drawing/2014/main" id="{45CE672E-815A-4416-B524-B10285ADA9F8}"/>
              </a:ext>
            </a:extLst>
          </p:cNvPr>
          <p:cNvSpPr/>
          <p:nvPr/>
        </p:nvSpPr>
        <p:spPr>
          <a:xfrm>
            <a:off x="3261449" y="596164"/>
            <a:ext cx="3323310" cy="2578105"/>
          </a:xfrm>
          <a:prstGeom prst="snip2DiagRect">
            <a:avLst/>
          </a:prstGeom>
          <a:solidFill>
            <a:schemeClr val="bg1">
              <a:lumMod val="95000"/>
              <a:alpha val="88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5" name="剪去对角的矩形 34">
            <a:extLst>
              <a:ext uri="{FF2B5EF4-FFF2-40B4-BE49-F238E27FC236}">
                <a16:creationId xmlns:a16="http://schemas.microsoft.com/office/drawing/2014/main" id="{45CE672E-815A-4416-B524-B10285ADA9F8}"/>
              </a:ext>
            </a:extLst>
          </p:cNvPr>
          <p:cNvSpPr/>
          <p:nvPr/>
        </p:nvSpPr>
        <p:spPr>
          <a:xfrm>
            <a:off x="7249407" y="596164"/>
            <a:ext cx="3323310" cy="2578105"/>
          </a:xfrm>
          <a:prstGeom prst="snip2DiagRect">
            <a:avLst/>
          </a:prstGeom>
          <a:solidFill>
            <a:schemeClr val="bg1">
              <a:lumMod val="95000"/>
              <a:alpha val="88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6" name="剪去对角的矩形 35">
            <a:extLst>
              <a:ext uri="{FF2B5EF4-FFF2-40B4-BE49-F238E27FC236}">
                <a16:creationId xmlns:a16="http://schemas.microsoft.com/office/drawing/2014/main" id="{45CE672E-815A-4416-B524-B10285ADA9F8}"/>
              </a:ext>
            </a:extLst>
          </p:cNvPr>
          <p:cNvSpPr/>
          <p:nvPr/>
        </p:nvSpPr>
        <p:spPr>
          <a:xfrm>
            <a:off x="3261449" y="3714921"/>
            <a:ext cx="3323310" cy="2578105"/>
          </a:xfrm>
          <a:prstGeom prst="snip2DiagRect">
            <a:avLst/>
          </a:prstGeom>
          <a:solidFill>
            <a:schemeClr val="bg1">
              <a:lumMod val="95000"/>
              <a:alpha val="88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7" name="剪去对角的矩形 36">
            <a:extLst>
              <a:ext uri="{FF2B5EF4-FFF2-40B4-BE49-F238E27FC236}">
                <a16:creationId xmlns:a16="http://schemas.microsoft.com/office/drawing/2014/main" id="{45CE672E-815A-4416-B524-B10285ADA9F8}"/>
              </a:ext>
            </a:extLst>
          </p:cNvPr>
          <p:cNvSpPr/>
          <p:nvPr/>
        </p:nvSpPr>
        <p:spPr>
          <a:xfrm>
            <a:off x="7249407" y="3714921"/>
            <a:ext cx="3323310" cy="2578105"/>
          </a:xfrm>
          <a:prstGeom prst="snip2DiagRect">
            <a:avLst/>
          </a:prstGeom>
          <a:solidFill>
            <a:schemeClr val="bg1">
              <a:lumMod val="95000"/>
              <a:alpha val="88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nvGrpSpPr>
          <p:cNvPr id="6" name="组合 5"/>
          <p:cNvGrpSpPr/>
          <p:nvPr/>
        </p:nvGrpSpPr>
        <p:grpSpPr>
          <a:xfrm>
            <a:off x="2845997" y="998379"/>
            <a:ext cx="4154215" cy="2072619"/>
            <a:chOff x="2845997" y="998379"/>
            <a:chExt cx="4154215" cy="2072619"/>
          </a:xfrm>
        </p:grpSpPr>
        <p:grpSp>
          <p:nvGrpSpPr>
            <p:cNvPr id="29" name="组合 28"/>
            <p:cNvGrpSpPr/>
            <p:nvPr/>
          </p:nvGrpSpPr>
          <p:grpSpPr>
            <a:xfrm>
              <a:off x="2845997" y="2202965"/>
              <a:ext cx="4154215" cy="868033"/>
              <a:chOff x="10306286" y="2867667"/>
              <a:chExt cx="4154215" cy="868033"/>
            </a:xfrm>
          </p:grpSpPr>
          <p:sp>
            <p:nvSpPr>
              <p:cNvPr id="30" name="文本框 29"/>
              <p:cNvSpPr txBox="1"/>
              <p:nvPr/>
            </p:nvSpPr>
            <p:spPr>
              <a:xfrm>
                <a:off x="10306286" y="2867667"/>
                <a:ext cx="4154215" cy="400110"/>
              </a:xfrm>
              <a:prstGeom prst="rect">
                <a:avLst/>
              </a:prstGeom>
              <a:noFill/>
            </p:spPr>
            <p:txBody>
              <a:bodyPr wrap="square" rtlCol="0">
                <a:spAutoFit/>
                <a:scene3d>
                  <a:camera prst="orthographicFront"/>
                  <a:lightRig rig="soft" dir="t"/>
                </a:scene3d>
                <a:sp3d prstMaterial="softEdge">
                  <a:bevelT w="63500" h="12700"/>
                </a:sp3d>
              </a:bodyPr>
              <a:lstStyle/>
              <a:p>
                <a:pPr algn="ctr"/>
                <a:r>
                  <a:rPr lang="en-US" altLang="zh-CN" sz="2000" b="1" dirty="0" smtClean="0">
                    <a:ln w="0">
                      <a:noFill/>
                    </a:ln>
                    <a:latin typeface="Arial Rounded MT Bold" panose="020F0704030504030204" pitchFamily="34" charset="0"/>
                    <a:ea typeface="微软雅黑" panose="020B0503020204020204" pitchFamily="34" charset="-122"/>
                  </a:rPr>
                  <a:t>Product Introduction</a:t>
                </a:r>
                <a:endParaRPr lang="en-US" altLang="zh-CN" sz="2000" b="1" dirty="0">
                  <a:ln w="0">
                    <a:noFill/>
                  </a:ln>
                  <a:latin typeface="Arial Rounded MT Bold" panose="020F0704030504030204" pitchFamily="34" charset="0"/>
                  <a:ea typeface="微软雅黑" panose="020B0503020204020204" pitchFamily="34" charset="-122"/>
                </a:endParaRPr>
              </a:p>
            </p:txBody>
          </p:sp>
          <p:sp>
            <p:nvSpPr>
              <p:cNvPr id="31" name="文本框 5"/>
              <p:cNvSpPr txBox="1"/>
              <p:nvPr/>
            </p:nvSpPr>
            <p:spPr>
              <a:xfrm>
                <a:off x="10721738" y="3274035"/>
                <a:ext cx="3312965" cy="461665"/>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pPr algn="ctr"/>
                <a:r>
                  <a:rPr lang="en-US" altLang="zh-CN" sz="1200" dirty="0"/>
                  <a:t>Appearance, basic parameters, interface information, software platform, compatibility </a:t>
                </a:r>
                <a:endParaRPr lang="en-US" altLang="zh-CN" sz="1200" dirty="0">
                  <a:ea typeface="微软雅黑" panose="020B0503020204020204" pitchFamily="34" charset="-122"/>
                </a:endParaRPr>
              </a:p>
            </p:txBody>
          </p:sp>
        </p:grpSp>
        <p:sp>
          <p:nvSpPr>
            <p:cNvPr id="43" name="剪去对角的矩形 42">
              <a:extLst>
                <a:ext uri="{FF2B5EF4-FFF2-40B4-BE49-F238E27FC236}">
                  <a16:creationId xmlns:a16="http://schemas.microsoft.com/office/drawing/2014/main" id="{8ECE174D-E599-4782-A37B-1C9A90D720FE}"/>
                </a:ext>
              </a:extLst>
            </p:cNvPr>
            <p:cNvSpPr/>
            <p:nvPr/>
          </p:nvSpPr>
          <p:spPr>
            <a:xfrm>
              <a:off x="4635104" y="998379"/>
              <a:ext cx="576000" cy="576000"/>
            </a:xfrm>
            <a:prstGeom prst="snip2DiagRect">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a:solidFill>
                    <a:schemeClr val="bg1"/>
                  </a:solidFill>
                  <a:ea typeface="微软雅黑" panose="020B0503020204020204" pitchFamily="34" charset="-122"/>
                </a:rPr>
                <a:t>1</a:t>
              </a:r>
              <a:endParaRPr lang="zh-CN" altLang="en-US" sz="3200" dirty="0">
                <a:solidFill>
                  <a:schemeClr val="bg1"/>
                </a:solidFill>
                <a:ea typeface="微软雅黑" panose="020B0503020204020204" pitchFamily="34" charset="-122"/>
              </a:endParaRPr>
            </a:p>
          </p:txBody>
        </p:sp>
        <p:cxnSp>
          <p:nvCxnSpPr>
            <p:cNvPr id="53" name="直接连接符 52">
              <a:extLst>
                <a:ext uri="{FF2B5EF4-FFF2-40B4-BE49-F238E27FC236}">
                  <a16:creationId xmlns:a16="http://schemas.microsoft.com/office/drawing/2014/main" id="{C9E3E503-642C-457D-8B92-78761EBD6B6D}"/>
                </a:ext>
              </a:extLst>
            </p:cNvPr>
            <p:cNvCxnSpPr/>
            <p:nvPr/>
          </p:nvCxnSpPr>
          <p:spPr>
            <a:xfrm>
              <a:off x="3836919" y="1962691"/>
              <a:ext cx="2172371" cy="0"/>
            </a:xfrm>
            <a:prstGeom prst="lin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9" name="组合 8"/>
          <p:cNvGrpSpPr/>
          <p:nvPr/>
        </p:nvGrpSpPr>
        <p:grpSpPr>
          <a:xfrm>
            <a:off x="2845997" y="4055408"/>
            <a:ext cx="4154215" cy="2072619"/>
            <a:chOff x="2845997" y="4055408"/>
            <a:chExt cx="4154215" cy="2072619"/>
          </a:xfrm>
        </p:grpSpPr>
        <p:grpSp>
          <p:nvGrpSpPr>
            <p:cNvPr id="68" name="组合 67">
              <a:extLst>
                <a:ext uri="{FF2B5EF4-FFF2-40B4-BE49-F238E27FC236}">
                  <a16:creationId xmlns:a16="http://schemas.microsoft.com/office/drawing/2014/main" id="{AE463BF6-6135-4654-B385-FDD58830C982}"/>
                </a:ext>
              </a:extLst>
            </p:cNvPr>
            <p:cNvGrpSpPr/>
            <p:nvPr/>
          </p:nvGrpSpPr>
          <p:grpSpPr>
            <a:xfrm>
              <a:off x="2845997" y="5259994"/>
              <a:ext cx="4154215" cy="868033"/>
              <a:chOff x="10306286" y="2867667"/>
              <a:chExt cx="4154215" cy="868033"/>
            </a:xfrm>
          </p:grpSpPr>
          <p:sp>
            <p:nvSpPr>
              <p:cNvPr id="71" name="文本框 70">
                <a:extLst>
                  <a:ext uri="{FF2B5EF4-FFF2-40B4-BE49-F238E27FC236}">
                    <a16:creationId xmlns:a16="http://schemas.microsoft.com/office/drawing/2014/main" id="{3B9E2A05-0A74-4BF3-A03F-16EB755CF264}"/>
                  </a:ext>
                </a:extLst>
              </p:cNvPr>
              <p:cNvSpPr txBox="1"/>
              <p:nvPr/>
            </p:nvSpPr>
            <p:spPr>
              <a:xfrm>
                <a:off x="10306286" y="2867667"/>
                <a:ext cx="4154215" cy="400110"/>
              </a:xfrm>
              <a:prstGeom prst="rect">
                <a:avLst/>
              </a:prstGeom>
              <a:noFill/>
            </p:spPr>
            <p:txBody>
              <a:bodyPr wrap="square" rtlCol="0">
                <a:spAutoFit/>
                <a:scene3d>
                  <a:camera prst="orthographicFront"/>
                  <a:lightRig rig="soft" dir="t"/>
                </a:scene3d>
                <a:sp3d prstMaterial="softEdge">
                  <a:bevelT w="63500" h="12700"/>
                </a:sp3d>
              </a:bodyPr>
              <a:lstStyle/>
              <a:p>
                <a:pPr algn="ctr"/>
                <a:r>
                  <a:rPr lang="en-US" altLang="zh-CN" sz="2000" b="1" dirty="0" smtClean="0">
                    <a:ln w="0">
                      <a:noFill/>
                    </a:ln>
                    <a:latin typeface="Arial Rounded MT Bold" panose="020F0704030504030204" pitchFamily="34" charset="0"/>
                    <a:ea typeface="微软雅黑" panose="020B0503020204020204" pitchFamily="34" charset="-122"/>
                  </a:rPr>
                  <a:t>Highlight Demonstration</a:t>
                </a:r>
                <a:endParaRPr lang="en-US" altLang="zh-CN" sz="2000" b="1" dirty="0">
                  <a:ln w="0">
                    <a:noFill/>
                  </a:ln>
                  <a:latin typeface="Arial Rounded MT Bold" panose="020F0704030504030204" pitchFamily="34" charset="0"/>
                  <a:ea typeface="微软雅黑" panose="020B0503020204020204" pitchFamily="34" charset="-122"/>
                </a:endParaRPr>
              </a:p>
            </p:txBody>
          </p:sp>
          <p:sp>
            <p:nvSpPr>
              <p:cNvPr id="72" name="文本框 5">
                <a:extLst>
                  <a:ext uri="{FF2B5EF4-FFF2-40B4-BE49-F238E27FC236}">
                    <a16:creationId xmlns:a16="http://schemas.microsoft.com/office/drawing/2014/main" id="{7A4B4E3B-2759-4668-B2C2-47FAEA9ED073}"/>
                  </a:ext>
                </a:extLst>
              </p:cNvPr>
              <p:cNvSpPr txBox="1"/>
              <p:nvPr/>
            </p:nvSpPr>
            <p:spPr>
              <a:xfrm>
                <a:off x="10981278" y="3274035"/>
                <a:ext cx="2804229" cy="461665"/>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pPr algn="ctr"/>
                <a:r>
                  <a:rPr lang="en-US" altLang="zh-CN" sz="1200" dirty="0" smtClean="0">
                    <a:ea typeface="微软雅黑" panose="020B0503020204020204" pitchFamily="34" charset="-122"/>
                  </a:rPr>
                  <a:t>Highlight function demonstration, real effect</a:t>
                </a:r>
                <a:endParaRPr lang="en-US" altLang="zh-CN" sz="1200" dirty="0">
                  <a:ea typeface="微软雅黑" panose="020B0503020204020204" pitchFamily="34" charset="-122"/>
                </a:endParaRPr>
              </a:p>
            </p:txBody>
          </p:sp>
        </p:grpSp>
        <p:sp>
          <p:nvSpPr>
            <p:cNvPr id="69" name="剪去对角的矩形 68">
              <a:extLst>
                <a:ext uri="{FF2B5EF4-FFF2-40B4-BE49-F238E27FC236}">
                  <a16:creationId xmlns:a16="http://schemas.microsoft.com/office/drawing/2014/main" id="{81D16222-F1B4-48BE-837B-5D0E66F6EF5B}"/>
                </a:ext>
              </a:extLst>
            </p:cNvPr>
            <p:cNvSpPr/>
            <p:nvPr/>
          </p:nvSpPr>
          <p:spPr>
            <a:xfrm>
              <a:off x="4635104" y="4055408"/>
              <a:ext cx="576000" cy="576000"/>
            </a:xfrm>
            <a:prstGeom prst="snip2DiagRect">
              <a:avLst/>
            </a:prstGeom>
            <a:solidFill>
              <a:schemeClr val="tx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a:solidFill>
                    <a:schemeClr val="bg1"/>
                  </a:solidFill>
                  <a:ea typeface="微软雅黑" panose="020B0503020204020204" pitchFamily="34" charset="-122"/>
                </a:rPr>
                <a:t>3</a:t>
              </a:r>
              <a:endParaRPr lang="zh-CN" altLang="en-US" sz="3200" dirty="0">
                <a:solidFill>
                  <a:schemeClr val="bg1"/>
                </a:solidFill>
                <a:ea typeface="微软雅黑" panose="020B0503020204020204" pitchFamily="34" charset="-122"/>
              </a:endParaRPr>
            </a:p>
          </p:txBody>
        </p:sp>
        <p:cxnSp>
          <p:nvCxnSpPr>
            <p:cNvPr id="70" name="直接连接符 69">
              <a:extLst>
                <a:ext uri="{FF2B5EF4-FFF2-40B4-BE49-F238E27FC236}">
                  <a16:creationId xmlns:a16="http://schemas.microsoft.com/office/drawing/2014/main" id="{EEA2BBBF-F6E2-49DD-BD70-567C9F2E4A40}"/>
                </a:ext>
              </a:extLst>
            </p:cNvPr>
            <p:cNvCxnSpPr/>
            <p:nvPr/>
          </p:nvCxnSpPr>
          <p:spPr>
            <a:xfrm>
              <a:off x="3836919" y="5019720"/>
              <a:ext cx="2172371" cy="0"/>
            </a:xfrm>
            <a:prstGeom prst="lin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8" name="组合 7"/>
          <p:cNvGrpSpPr/>
          <p:nvPr/>
        </p:nvGrpSpPr>
        <p:grpSpPr>
          <a:xfrm>
            <a:off x="6833955" y="998379"/>
            <a:ext cx="4154215" cy="2072619"/>
            <a:chOff x="6833955" y="998379"/>
            <a:chExt cx="4154215" cy="2072619"/>
          </a:xfrm>
        </p:grpSpPr>
        <p:grpSp>
          <p:nvGrpSpPr>
            <p:cNvPr id="74" name="组合 73">
              <a:extLst>
                <a:ext uri="{FF2B5EF4-FFF2-40B4-BE49-F238E27FC236}">
                  <a16:creationId xmlns:a16="http://schemas.microsoft.com/office/drawing/2014/main" id="{691A29F6-A830-4C17-8F7C-163BC08A097B}"/>
                </a:ext>
              </a:extLst>
            </p:cNvPr>
            <p:cNvGrpSpPr/>
            <p:nvPr/>
          </p:nvGrpSpPr>
          <p:grpSpPr>
            <a:xfrm>
              <a:off x="6833955" y="2202965"/>
              <a:ext cx="4154215" cy="868033"/>
              <a:chOff x="10306286" y="2867667"/>
              <a:chExt cx="4154215" cy="868033"/>
            </a:xfrm>
          </p:grpSpPr>
          <p:sp>
            <p:nvSpPr>
              <p:cNvPr id="77" name="文本框 76">
                <a:extLst>
                  <a:ext uri="{FF2B5EF4-FFF2-40B4-BE49-F238E27FC236}">
                    <a16:creationId xmlns:a16="http://schemas.microsoft.com/office/drawing/2014/main" id="{32446CFD-8EDA-4180-BC44-973BA47AC9CE}"/>
                  </a:ext>
                </a:extLst>
              </p:cNvPr>
              <p:cNvSpPr txBox="1"/>
              <p:nvPr/>
            </p:nvSpPr>
            <p:spPr>
              <a:xfrm>
                <a:off x="10306286" y="2867667"/>
                <a:ext cx="4154215" cy="400110"/>
              </a:xfrm>
              <a:prstGeom prst="rect">
                <a:avLst/>
              </a:prstGeom>
              <a:noFill/>
            </p:spPr>
            <p:txBody>
              <a:bodyPr wrap="square" rtlCol="0">
                <a:spAutoFit/>
                <a:scene3d>
                  <a:camera prst="orthographicFront"/>
                  <a:lightRig rig="soft" dir="t"/>
                </a:scene3d>
                <a:sp3d prstMaterial="softEdge">
                  <a:bevelT w="63500" h="12700"/>
                </a:sp3d>
              </a:bodyPr>
              <a:lstStyle/>
              <a:p>
                <a:pPr algn="ctr"/>
                <a:r>
                  <a:rPr lang="en-US" altLang="zh-CN" sz="2000" b="1" dirty="0" err="1" smtClean="0">
                    <a:ln w="0">
                      <a:noFill/>
                    </a:ln>
                    <a:latin typeface="Arial Rounded MT Bold" panose="020F0704030504030204" pitchFamily="34" charset="0"/>
                    <a:ea typeface="微软雅黑" panose="020B0503020204020204" pitchFamily="34" charset="-122"/>
                  </a:rPr>
                  <a:t>Installation&amp;Configuration</a:t>
                </a:r>
                <a:endParaRPr lang="en-US" altLang="zh-CN" sz="2000" b="1" dirty="0">
                  <a:ln w="0">
                    <a:noFill/>
                  </a:ln>
                  <a:latin typeface="Arial Rounded MT Bold" panose="020F0704030504030204" pitchFamily="34" charset="0"/>
                  <a:ea typeface="微软雅黑" panose="020B0503020204020204" pitchFamily="34" charset="-122"/>
                </a:endParaRPr>
              </a:p>
            </p:txBody>
          </p:sp>
          <p:sp>
            <p:nvSpPr>
              <p:cNvPr id="78" name="文本框 5">
                <a:extLst>
                  <a:ext uri="{FF2B5EF4-FFF2-40B4-BE49-F238E27FC236}">
                    <a16:creationId xmlns:a16="http://schemas.microsoft.com/office/drawing/2014/main" id="{833BB607-20DC-4BE6-BDBD-732BC178972D}"/>
                  </a:ext>
                </a:extLst>
              </p:cNvPr>
              <p:cNvSpPr txBox="1"/>
              <p:nvPr/>
            </p:nvSpPr>
            <p:spPr>
              <a:xfrm>
                <a:off x="10754122" y="3274035"/>
                <a:ext cx="3290926" cy="461665"/>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pPr algn="ctr"/>
                <a:r>
                  <a:rPr lang="en-US" altLang="zh-CN" sz="1200" dirty="0"/>
                  <a:t>Installation of required support, supportable PTZ access/platform and web configuration process</a:t>
                </a:r>
              </a:p>
            </p:txBody>
          </p:sp>
        </p:grpSp>
        <p:sp>
          <p:nvSpPr>
            <p:cNvPr id="75" name="剪去对角的矩形 74">
              <a:extLst>
                <a:ext uri="{FF2B5EF4-FFF2-40B4-BE49-F238E27FC236}">
                  <a16:creationId xmlns:a16="http://schemas.microsoft.com/office/drawing/2014/main" id="{7BF5AE7F-922E-4609-A6AB-B77C58AC5714}"/>
                </a:ext>
              </a:extLst>
            </p:cNvPr>
            <p:cNvSpPr/>
            <p:nvPr/>
          </p:nvSpPr>
          <p:spPr>
            <a:xfrm>
              <a:off x="8623062" y="998379"/>
              <a:ext cx="576000" cy="576000"/>
            </a:xfrm>
            <a:prstGeom prst="snip2DiagRect">
              <a:avLst/>
            </a:prstGeom>
            <a:solidFill>
              <a:schemeClr val="tx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a:solidFill>
                    <a:schemeClr val="bg1"/>
                  </a:solidFill>
                  <a:ea typeface="微软雅黑" panose="020B0503020204020204" pitchFamily="34" charset="-122"/>
                </a:rPr>
                <a:t>2</a:t>
              </a:r>
              <a:endParaRPr lang="zh-CN" altLang="en-US" sz="3200" dirty="0">
                <a:solidFill>
                  <a:schemeClr val="bg1"/>
                </a:solidFill>
                <a:ea typeface="微软雅黑" panose="020B0503020204020204" pitchFamily="34" charset="-122"/>
              </a:endParaRPr>
            </a:p>
          </p:txBody>
        </p:sp>
        <p:cxnSp>
          <p:nvCxnSpPr>
            <p:cNvPr id="76" name="直接连接符 75">
              <a:extLst>
                <a:ext uri="{FF2B5EF4-FFF2-40B4-BE49-F238E27FC236}">
                  <a16:creationId xmlns:a16="http://schemas.microsoft.com/office/drawing/2014/main" id="{489000F7-97C6-43B7-912A-B40CF36C7337}"/>
                </a:ext>
              </a:extLst>
            </p:cNvPr>
            <p:cNvCxnSpPr/>
            <p:nvPr/>
          </p:nvCxnSpPr>
          <p:spPr>
            <a:xfrm>
              <a:off x="7824877" y="1962691"/>
              <a:ext cx="2172371" cy="0"/>
            </a:xfrm>
            <a:prstGeom prst="lin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10" name="组合 9"/>
          <p:cNvGrpSpPr/>
          <p:nvPr/>
        </p:nvGrpSpPr>
        <p:grpSpPr>
          <a:xfrm>
            <a:off x="6833955" y="4055408"/>
            <a:ext cx="4154215" cy="2072619"/>
            <a:chOff x="6833955" y="4055408"/>
            <a:chExt cx="4154215" cy="2072619"/>
          </a:xfrm>
        </p:grpSpPr>
        <p:grpSp>
          <p:nvGrpSpPr>
            <p:cNvPr id="80" name="组合 79">
              <a:extLst>
                <a:ext uri="{FF2B5EF4-FFF2-40B4-BE49-F238E27FC236}">
                  <a16:creationId xmlns:a16="http://schemas.microsoft.com/office/drawing/2014/main" id="{1F63780D-1FDF-4C54-A58A-73FDBCF82151}"/>
                </a:ext>
              </a:extLst>
            </p:cNvPr>
            <p:cNvGrpSpPr/>
            <p:nvPr/>
          </p:nvGrpSpPr>
          <p:grpSpPr>
            <a:xfrm>
              <a:off x="6833955" y="5259994"/>
              <a:ext cx="4154215" cy="868033"/>
              <a:chOff x="10306286" y="2867667"/>
              <a:chExt cx="4154215" cy="868033"/>
            </a:xfrm>
          </p:grpSpPr>
          <p:sp>
            <p:nvSpPr>
              <p:cNvPr id="83" name="文本框 82">
                <a:extLst>
                  <a:ext uri="{FF2B5EF4-FFF2-40B4-BE49-F238E27FC236}">
                    <a16:creationId xmlns:a16="http://schemas.microsoft.com/office/drawing/2014/main" id="{CD4A4B87-2BAA-4508-89FC-EA8731283F68}"/>
                  </a:ext>
                </a:extLst>
              </p:cNvPr>
              <p:cNvSpPr txBox="1"/>
              <p:nvPr/>
            </p:nvSpPr>
            <p:spPr>
              <a:xfrm>
                <a:off x="10306286" y="2867667"/>
                <a:ext cx="4154215" cy="400110"/>
              </a:xfrm>
              <a:prstGeom prst="rect">
                <a:avLst/>
              </a:prstGeom>
              <a:noFill/>
            </p:spPr>
            <p:txBody>
              <a:bodyPr wrap="square" rtlCol="0">
                <a:spAutoFit/>
                <a:scene3d>
                  <a:camera prst="orthographicFront"/>
                  <a:lightRig rig="soft" dir="t"/>
                </a:scene3d>
                <a:sp3d prstMaterial="softEdge">
                  <a:bevelT w="63500" h="12700"/>
                </a:sp3d>
              </a:bodyPr>
              <a:lstStyle/>
              <a:p>
                <a:pPr algn="ctr"/>
                <a:r>
                  <a:rPr lang="en-US" altLang="zh-CN" sz="2000" b="1" dirty="0" err="1" smtClean="0">
                    <a:ln w="0">
                      <a:noFill/>
                    </a:ln>
                    <a:latin typeface="Arial Rounded MT Bold" panose="020F0704030504030204" pitchFamily="34" charset="0"/>
                    <a:ea typeface="微软雅黑" panose="020B0503020204020204" pitchFamily="34" charset="-122"/>
                  </a:rPr>
                  <a:t>Solution&amp;Application</a:t>
                </a:r>
                <a:endParaRPr lang="en-US" altLang="zh-CN" sz="2000" b="1" dirty="0">
                  <a:ln w="0">
                    <a:noFill/>
                  </a:ln>
                  <a:latin typeface="Arial Rounded MT Bold" panose="020F0704030504030204" pitchFamily="34" charset="0"/>
                  <a:ea typeface="微软雅黑" panose="020B0503020204020204" pitchFamily="34" charset="-122"/>
                </a:endParaRPr>
              </a:p>
            </p:txBody>
          </p:sp>
          <p:sp>
            <p:nvSpPr>
              <p:cNvPr id="84" name="文本框 5">
                <a:extLst>
                  <a:ext uri="{FF2B5EF4-FFF2-40B4-BE49-F238E27FC236}">
                    <a16:creationId xmlns:a16="http://schemas.microsoft.com/office/drawing/2014/main" id="{7DAA4BB5-BCF7-4F16-98C6-E9D2E1C7C9E2}"/>
                  </a:ext>
                </a:extLst>
              </p:cNvPr>
              <p:cNvSpPr txBox="1"/>
              <p:nvPr/>
            </p:nvSpPr>
            <p:spPr>
              <a:xfrm>
                <a:off x="10721738" y="3274035"/>
                <a:ext cx="3323310" cy="461665"/>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pPr algn="ctr"/>
                <a:r>
                  <a:rPr lang="en-US" altLang="zh-CN" sz="1200" dirty="0"/>
                  <a:t>Introduction of typical application schemes and recommendation of application scenarios </a:t>
                </a:r>
                <a:endParaRPr lang="en-US" altLang="zh-CN" sz="1200" dirty="0">
                  <a:ea typeface="微软雅黑" panose="020B0503020204020204" pitchFamily="34" charset="-122"/>
                </a:endParaRPr>
              </a:p>
            </p:txBody>
          </p:sp>
        </p:grpSp>
        <p:sp>
          <p:nvSpPr>
            <p:cNvPr id="81" name="剪去对角的矩形 80">
              <a:extLst>
                <a:ext uri="{FF2B5EF4-FFF2-40B4-BE49-F238E27FC236}">
                  <a16:creationId xmlns:a16="http://schemas.microsoft.com/office/drawing/2014/main" id="{6B5924A6-C167-4C3E-BCEE-4EF581475076}"/>
                </a:ext>
              </a:extLst>
            </p:cNvPr>
            <p:cNvSpPr/>
            <p:nvPr/>
          </p:nvSpPr>
          <p:spPr>
            <a:xfrm>
              <a:off x="8623062" y="4055408"/>
              <a:ext cx="576000" cy="576000"/>
            </a:xfrm>
            <a:prstGeom prst="snip2Diag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a:solidFill>
                    <a:schemeClr val="bg1"/>
                  </a:solidFill>
                  <a:ea typeface="微软雅黑" panose="020B0503020204020204" pitchFamily="34" charset="-122"/>
                </a:rPr>
                <a:t>4</a:t>
              </a:r>
              <a:endParaRPr lang="zh-CN" altLang="en-US" sz="3200" dirty="0">
                <a:solidFill>
                  <a:schemeClr val="bg1"/>
                </a:solidFill>
                <a:ea typeface="微软雅黑" panose="020B0503020204020204" pitchFamily="34" charset="-122"/>
              </a:endParaRPr>
            </a:p>
          </p:txBody>
        </p:sp>
        <p:cxnSp>
          <p:nvCxnSpPr>
            <p:cNvPr id="82" name="直接连接符 81">
              <a:extLst>
                <a:ext uri="{FF2B5EF4-FFF2-40B4-BE49-F238E27FC236}">
                  <a16:creationId xmlns:a16="http://schemas.microsoft.com/office/drawing/2014/main" id="{DAE6C890-753C-4D6A-AD43-D7DC17F80918}"/>
                </a:ext>
              </a:extLst>
            </p:cNvPr>
            <p:cNvCxnSpPr/>
            <p:nvPr/>
          </p:nvCxnSpPr>
          <p:spPr>
            <a:xfrm>
              <a:off x="7824877" y="5019720"/>
              <a:ext cx="2172371" cy="0"/>
            </a:xfrm>
            <a:prstGeom prst="lin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cxnSp>
      </p:grpSp>
      <p:pic>
        <p:nvPicPr>
          <p:cNvPr id="38" name="Picture 19" descr="E:\产品部\球机资料\球机图片\star light\Logo_b.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8929" y="6302698"/>
            <a:ext cx="1246554" cy="37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53968601"/>
      </p:ext>
    </p:extLst>
  </p:cSld>
  <p:clrMapOvr>
    <a:masterClrMapping/>
  </p:clrMapOvr>
  <mc:AlternateContent xmlns:mc="http://schemas.openxmlformats.org/markup-compatibility/2006" xmlns:p14="http://schemas.microsoft.com/office/powerpoint/2010/main">
    <mc:Choice Requires="p14">
      <p:transition spd="med" p14:dur="700" advTm="8463">
        <p:fade/>
      </p:transition>
    </mc:Choice>
    <mc:Fallback xmlns="">
      <p:transition spd="med" advTm="8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35"/>
          <p:cNvGrpSpPr>
            <a:grpSpLocks/>
          </p:cNvGrpSpPr>
          <p:nvPr/>
        </p:nvGrpSpPr>
        <p:grpSpPr bwMode="auto">
          <a:xfrm>
            <a:off x="6507404" y="2646762"/>
            <a:ext cx="5689358" cy="4409676"/>
            <a:chOff x="4460" y="1866533"/>
            <a:chExt cx="6223873" cy="5274819"/>
          </a:xfrm>
        </p:grpSpPr>
        <p:pic>
          <p:nvPicPr>
            <p:cNvPr id="4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0" y="2638297"/>
              <a:ext cx="6223873" cy="429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图片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2407" y="3855759"/>
              <a:ext cx="648183" cy="64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66204" y="4169711"/>
              <a:ext cx="605819" cy="37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组合 49"/>
            <p:cNvGrpSpPr/>
            <p:nvPr/>
          </p:nvGrpSpPr>
          <p:grpSpPr>
            <a:xfrm rot="744311">
              <a:off x="510792" y="1866533"/>
              <a:ext cx="5202289" cy="5274819"/>
              <a:chOff x="-1671914" y="2427988"/>
              <a:chExt cx="4681167" cy="4746431"/>
            </a:xfrm>
            <a:solidFill>
              <a:srgbClr val="0070C0">
                <a:alpha val="12000"/>
              </a:srgbClr>
            </a:solidFill>
          </p:grpSpPr>
          <p:grpSp>
            <p:nvGrpSpPr>
              <p:cNvPr id="53" name="组合 52"/>
              <p:cNvGrpSpPr/>
              <p:nvPr/>
            </p:nvGrpSpPr>
            <p:grpSpPr>
              <a:xfrm>
                <a:off x="-1670747" y="2427988"/>
                <a:ext cx="4680000" cy="4680000"/>
                <a:chOff x="-3143597" y="4219106"/>
                <a:chExt cx="4680000" cy="4680000"/>
              </a:xfrm>
              <a:grpFill/>
              <a:effectLst>
                <a:outerShdw blurRad="50800" dist="50800" dir="5400000" algn="ctr" rotWithShape="0">
                  <a:srgbClr val="000000">
                    <a:alpha val="78000"/>
                  </a:srgbClr>
                </a:outerShdw>
              </a:effectLst>
            </p:grpSpPr>
            <p:sp>
              <p:nvSpPr>
                <p:cNvPr id="89" name="饼形 88"/>
                <p:cNvSpPr/>
                <p:nvPr/>
              </p:nvSpPr>
              <p:spPr bwMode="auto">
                <a:xfrm rot="17276923">
                  <a:off x="-3143597" y="4219106"/>
                  <a:ext cx="4680000" cy="46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90" name="饼形 89"/>
                <p:cNvSpPr/>
                <p:nvPr/>
              </p:nvSpPr>
              <p:spPr bwMode="auto">
                <a:xfrm rot="17276923">
                  <a:off x="-2963597" y="4399106"/>
                  <a:ext cx="4320000" cy="43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91" name="饼形 90"/>
                <p:cNvSpPr/>
                <p:nvPr/>
              </p:nvSpPr>
              <p:spPr bwMode="auto">
                <a:xfrm rot="17276923">
                  <a:off x="-2758365" y="4660293"/>
                  <a:ext cx="3960000" cy="39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92" name="饼形 91"/>
                <p:cNvSpPr/>
                <p:nvPr/>
              </p:nvSpPr>
              <p:spPr bwMode="auto">
                <a:xfrm rot="17276923">
                  <a:off x="-2423597" y="4939106"/>
                  <a:ext cx="3240000" cy="324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93" name="饼形 92"/>
                <p:cNvSpPr/>
                <p:nvPr/>
              </p:nvSpPr>
              <p:spPr bwMode="auto">
                <a:xfrm rot="17276923">
                  <a:off x="-2063597" y="5299106"/>
                  <a:ext cx="2520000" cy="25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94" name="饼形 93"/>
                <p:cNvSpPr/>
                <p:nvPr/>
              </p:nvSpPr>
              <p:spPr bwMode="auto">
                <a:xfrm rot="17276923">
                  <a:off x="-1703597" y="5659106"/>
                  <a:ext cx="1800000" cy="180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95" name="饼形 94"/>
                <p:cNvSpPr/>
                <p:nvPr/>
              </p:nvSpPr>
              <p:spPr bwMode="auto">
                <a:xfrm rot="17276923">
                  <a:off x="-1343597" y="6019106"/>
                  <a:ext cx="1080000" cy="10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96" name="饼形 95"/>
                <p:cNvSpPr/>
                <p:nvPr/>
              </p:nvSpPr>
              <p:spPr bwMode="auto">
                <a:xfrm rot="17276923">
                  <a:off x="-983597" y="6379106"/>
                  <a:ext cx="360000" cy="3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grpSp>
          <p:cxnSp>
            <p:nvCxnSpPr>
              <p:cNvPr id="54" name="直接连接符 53"/>
              <p:cNvCxnSpPr/>
              <p:nvPr/>
            </p:nvCxnSpPr>
            <p:spPr bwMode="auto">
              <a:xfrm>
                <a:off x="-1651594" y="4431215"/>
                <a:ext cx="2311666" cy="3525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连接符 54"/>
              <p:cNvCxnSpPr/>
              <p:nvPr/>
            </p:nvCxnSpPr>
            <p:spPr bwMode="auto">
              <a:xfrm>
                <a:off x="-1671914" y="4756335"/>
                <a:ext cx="2301117" cy="270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接连接符 55"/>
              <p:cNvCxnSpPr/>
              <p:nvPr/>
            </p:nvCxnSpPr>
            <p:spPr bwMode="auto">
              <a:xfrm flipV="1">
                <a:off x="-1641434" y="4783374"/>
                <a:ext cx="2286392" cy="32856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直接连接符 73"/>
              <p:cNvCxnSpPr/>
              <p:nvPr/>
            </p:nvCxnSpPr>
            <p:spPr bwMode="auto">
              <a:xfrm flipV="1">
                <a:off x="-1590634" y="4783374"/>
                <a:ext cx="2250706" cy="6943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直接连接符 74"/>
              <p:cNvCxnSpPr/>
              <p:nvPr/>
            </p:nvCxnSpPr>
            <p:spPr bwMode="auto">
              <a:xfrm flipV="1">
                <a:off x="-1448394" y="4783374"/>
                <a:ext cx="2103512" cy="100928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接连接符 75"/>
              <p:cNvCxnSpPr/>
              <p:nvPr/>
            </p:nvCxnSpPr>
            <p:spPr bwMode="auto">
              <a:xfrm flipV="1">
                <a:off x="-1245194" y="4783374"/>
                <a:ext cx="1914447" cy="13547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直接连接符 78"/>
              <p:cNvCxnSpPr/>
              <p:nvPr/>
            </p:nvCxnSpPr>
            <p:spPr bwMode="auto">
              <a:xfrm flipV="1">
                <a:off x="-1001354" y="4810413"/>
                <a:ext cx="1670607" cy="161216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直接连接符 79"/>
              <p:cNvCxnSpPr/>
              <p:nvPr/>
            </p:nvCxnSpPr>
            <p:spPr bwMode="auto">
              <a:xfrm flipV="1">
                <a:off x="-696554" y="4799517"/>
                <a:ext cx="1356626" cy="1856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接连接符 80"/>
              <p:cNvCxnSpPr/>
              <p:nvPr/>
            </p:nvCxnSpPr>
            <p:spPr bwMode="auto">
              <a:xfrm flipV="1">
                <a:off x="-412074" y="4794270"/>
                <a:ext cx="1072146" cy="206518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直接连接符 81"/>
              <p:cNvCxnSpPr/>
              <p:nvPr/>
            </p:nvCxnSpPr>
            <p:spPr bwMode="auto">
              <a:xfrm flipV="1">
                <a:off x="-118806" y="4799137"/>
                <a:ext cx="762783" cy="2243075"/>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直接连接符 82"/>
              <p:cNvCxnSpPr/>
              <p:nvPr/>
            </p:nvCxnSpPr>
            <p:spPr bwMode="auto">
              <a:xfrm flipV="1">
                <a:off x="217846" y="4788241"/>
                <a:ext cx="437272" cy="234553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接连接符 83"/>
              <p:cNvCxnSpPr/>
              <p:nvPr/>
            </p:nvCxnSpPr>
            <p:spPr bwMode="auto">
              <a:xfrm flipV="1">
                <a:off x="542966" y="4805546"/>
                <a:ext cx="125179" cy="236887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直接连接符 84"/>
              <p:cNvCxnSpPr/>
              <p:nvPr/>
            </p:nvCxnSpPr>
            <p:spPr bwMode="auto">
              <a:xfrm flipH="1" flipV="1">
                <a:off x="680720" y="4795520"/>
                <a:ext cx="217846" cy="2368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直接连接符 85"/>
              <p:cNvCxnSpPr/>
              <p:nvPr/>
            </p:nvCxnSpPr>
            <p:spPr bwMode="auto">
              <a:xfrm flipH="1" flipV="1">
                <a:off x="688925" y="4795520"/>
                <a:ext cx="849722" cy="223666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直接连接符 86"/>
              <p:cNvCxnSpPr/>
              <p:nvPr/>
            </p:nvCxnSpPr>
            <p:spPr bwMode="auto">
              <a:xfrm flipH="1" flipV="1">
                <a:off x="666923" y="4798669"/>
                <a:ext cx="1166364" cy="207095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直接连接符 87"/>
              <p:cNvCxnSpPr/>
              <p:nvPr/>
            </p:nvCxnSpPr>
            <p:spPr bwMode="auto">
              <a:xfrm flipH="1" flipV="1">
                <a:off x="691859" y="4767988"/>
                <a:ext cx="562307" cy="236579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1" name="图片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5359" y="3855760"/>
              <a:ext cx="648183" cy="64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9126" y="5047951"/>
              <a:ext cx="648183" cy="64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 name="Straight Connector 34"/>
          <p:cNvCxnSpPr/>
          <p:nvPr/>
        </p:nvCxnSpPr>
        <p:spPr>
          <a:xfrm flipV="1">
            <a:off x="1026493" y="244918"/>
            <a:ext cx="720000" cy="212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文本框 5"/>
          <p:cNvSpPr txBox="1"/>
          <p:nvPr/>
        </p:nvSpPr>
        <p:spPr>
          <a:xfrm>
            <a:off x="941741" y="357391"/>
            <a:ext cx="3028375" cy="523220"/>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r>
              <a:rPr lang="en-US" altLang="zh-CN" sz="2800" b="1" dirty="0" smtClean="0">
                <a:latin typeface="Arial" panose="020B0604020202020204" pitchFamily="34" charset="0"/>
                <a:ea typeface="微软雅黑" panose="020B0503020204020204" pitchFamily="34" charset="-122"/>
                <a:cs typeface="Arial" panose="020B0604020202020204" pitchFamily="34" charset="0"/>
              </a:rPr>
              <a:t>SOLUTION</a:t>
            </a:r>
            <a:endParaRPr lang="en-US" altLang="zh-CN" sz="2800" b="1" dirty="0">
              <a:latin typeface="Arial" panose="020B0604020202020204" pitchFamily="34" charset="0"/>
              <a:ea typeface="微软雅黑" panose="020B0503020204020204" pitchFamily="34" charset="-122"/>
              <a:cs typeface="Arial" panose="020B0604020202020204" pitchFamily="34" charset="0"/>
            </a:endParaRPr>
          </a:p>
        </p:txBody>
      </p:sp>
      <p:grpSp>
        <p:nvGrpSpPr>
          <p:cNvPr id="16" name="组合 15"/>
          <p:cNvGrpSpPr/>
          <p:nvPr/>
        </p:nvGrpSpPr>
        <p:grpSpPr>
          <a:xfrm>
            <a:off x="2224103" y="3144052"/>
            <a:ext cx="2662909" cy="397580"/>
            <a:chOff x="9548228" y="9493090"/>
            <a:chExt cx="5325818" cy="795161"/>
          </a:xfrm>
        </p:grpSpPr>
        <p:sp>
          <p:nvSpPr>
            <p:cNvPr id="17" name="TextBox 19"/>
            <p:cNvSpPr txBox="1"/>
            <p:nvPr/>
          </p:nvSpPr>
          <p:spPr>
            <a:xfrm>
              <a:off x="9548228" y="9493090"/>
              <a:ext cx="5325818" cy="677108"/>
            </a:xfrm>
            <a:prstGeom prst="rect">
              <a:avLst/>
            </a:prstGeom>
            <a:noFill/>
          </p:spPr>
          <p:txBody>
            <a:bodyPr wrap="none" rtlCol="0" anchor="ctr" anchorCtr="0">
              <a:spAutoFit/>
            </a:bodyPr>
            <a:lstStyle/>
            <a:p>
              <a:pPr algn="ctr"/>
              <a:r>
                <a:rPr lang="en-US" sz="1600" b="1" dirty="0" smtClean="0">
                  <a:latin typeface="微软雅黑" panose="020B0503020204020204" charset="-122"/>
                  <a:ea typeface="微软雅黑" panose="020B0503020204020204" charset="-122"/>
                  <a:cs typeface="Montserrat Semi Bold" charset="0"/>
                </a:rPr>
                <a:t>RADAR with MULTI-PTZ</a:t>
              </a:r>
              <a:endParaRPr lang="en-US" sz="1600" b="1" dirty="0">
                <a:latin typeface="微软雅黑" panose="020B0503020204020204" charset="-122"/>
                <a:ea typeface="微软雅黑" panose="020B0503020204020204" charset="-122"/>
                <a:cs typeface="Montserrat Semi Bold" charset="0"/>
              </a:endParaRPr>
            </a:p>
          </p:txBody>
        </p:sp>
        <p:cxnSp>
          <p:nvCxnSpPr>
            <p:cNvPr id="18" name="Straight Connector 20"/>
            <p:cNvCxnSpPr/>
            <p:nvPr/>
          </p:nvCxnSpPr>
          <p:spPr>
            <a:xfrm flipV="1">
              <a:off x="11449590" y="10286225"/>
              <a:ext cx="1482240" cy="2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矩形 31"/>
          <p:cNvSpPr/>
          <p:nvPr/>
        </p:nvSpPr>
        <p:spPr>
          <a:xfrm>
            <a:off x="818852" y="4025651"/>
            <a:ext cx="5546843" cy="2462213"/>
          </a:xfrm>
          <a:prstGeom prst="rect">
            <a:avLst/>
          </a:prstGeom>
        </p:spPr>
        <p:txBody>
          <a:bodyPr wrap="square">
            <a:spAutoFit/>
          </a:bodyPr>
          <a:lstStyle/>
          <a:p>
            <a:pPr algn="just">
              <a:lnSpc>
                <a:spcPct val="100000"/>
              </a:lnSpc>
              <a:spcBef>
                <a:spcPct val="0"/>
              </a:spcBef>
              <a:buFontTx/>
              <a:buNone/>
            </a:pPr>
            <a:r>
              <a:rPr lang="en-US" altLang="zh-CN" sz="1400" dirty="0">
                <a:latin typeface="Segoe UI" panose="020B0502040204020203" pitchFamily="34" charset="0"/>
                <a:cs typeface="Segoe UI" panose="020B0502040204020203" pitchFamily="34" charset="0"/>
              </a:rPr>
              <a:t>The scheme of “one radar with multiple PTZ" is that multiple PTZ cameras can be invoked simultaneously in the defense area of a radar to carry out linkage tasks and realize specific business functions. Radar distributes control </a:t>
            </a:r>
            <a:r>
              <a:rPr lang="en-US" altLang="zh-CN" sz="1400" dirty="0" smtClean="0">
                <a:latin typeface="Segoe UI" panose="020B0502040204020203" pitchFamily="34" charset="0"/>
                <a:cs typeface="Segoe UI" panose="020B0502040204020203" pitchFamily="34" charset="0"/>
              </a:rPr>
              <a:t>PTZ cameras according </a:t>
            </a:r>
            <a:r>
              <a:rPr lang="en-US" altLang="zh-CN" sz="1400" dirty="0">
                <a:latin typeface="Segoe UI" panose="020B0502040204020203" pitchFamily="34" charset="0"/>
                <a:cs typeface="Segoe UI" panose="020B0502040204020203" pitchFamily="34" charset="0"/>
              </a:rPr>
              <a:t>to different time and distance of target entering defense area, realizes </a:t>
            </a:r>
            <a:r>
              <a:rPr lang="en-US" altLang="zh-CN" sz="1400" dirty="0" smtClean="0">
                <a:latin typeface="Segoe UI" panose="020B0502040204020203" pitchFamily="34" charset="0"/>
                <a:cs typeface="Segoe UI" panose="020B0502040204020203" pitchFamily="34" charset="0"/>
              </a:rPr>
              <a:t>PTZ cameras’ </a:t>
            </a:r>
            <a:r>
              <a:rPr lang="en-US" altLang="zh-CN" sz="1400" dirty="0">
                <a:latin typeface="Segoe UI" panose="020B0502040204020203" pitchFamily="34" charset="0"/>
                <a:cs typeface="Segoe UI" panose="020B0502040204020203" pitchFamily="34" charset="0"/>
              </a:rPr>
              <a:t>tracking and detail capture, and sets the alarm area or shielding area in defense area to realize special functions. </a:t>
            </a:r>
            <a:endParaRPr lang="en-US" altLang="zh-CN" sz="1400" dirty="0" smtClean="0">
              <a:latin typeface="Segoe UI" panose="020B0502040204020203" pitchFamily="34" charset="0"/>
              <a:cs typeface="Segoe UI" panose="020B0502040204020203" pitchFamily="34" charset="0"/>
            </a:endParaRPr>
          </a:p>
          <a:p>
            <a:pPr algn="just">
              <a:lnSpc>
                <a:spcPct val="100000"/>
              </a:lnSpc>
              <a:spcBef>
                <a:spcPct val="0"/>
              </a:spcBef>
              <a:buFontTx/>
              <a:buNone/>
            </a:pPr>
            <a:endParaRPr lang="en-US" altLang="zh-CN" sz="1400" dirty="0">
              <a:latin typeface="Segoe UI" panose="020B0502040204020203" pitchFamily="34" charset="0"/>
              <a:cs typeface="Segoe UI" panose="020B0502040204020203" pitchFamily="34" charset="0"/>
            </a:endParaRPr>
          </a:p>
          <a:p>
            <a:pPr algn="just">
              <a:lnSpc>
                <a:spcPct val="100000"/>
              </a:lnSpc>
              <a:spcBef>
                <a:spcPct val="0"/>
              </a:spcBef>
              <a:buFontTx/>
              <a:buNone/>
            </a:pPr>
            <a:r>
              <a:rPr lang="en-US" altLang="zh-CN" sz="1400" dirty="0">
                <a:latin typeface="Segoe UI" panose="020B0502040204020203" pitchFamily="34" charset="0"/>
                <a:cs typeface="Segoe UI" panose="020B0502040204020203" pitchFamily="34" charset="0"/>
              </a:rPr>
              <a:t>The scheme is very suitable for regional security protection, aiming at key areas, such as high-risk areas, high-value areas and private territories</a:t>
            </a:r>
            <a:r>
              <a:rPr lang="en-US" altLang="zh-CN" sz="1400" dirty="0" smtClean="0">
                <a:latin typeface="Segoe UI" panose="020B0502040204020203" pitchFamily="34" charset="0"/>
                <a:cs typeface="Segoe UI" panose="020B0502040204020203" pitchFamily="34" charset="0"/>
              </a:rPr>
              <a:t>.</a:t>
            </a:r>
            <a:endParaRPr lang="en-US" sz="1400" dirty="0">
              <a:latin typeface="Segoe UI" panose="020B0502040204020203" pitchFamily="34" charset="0"/>
              <a:ea typeface="微软雅黑" panose="020B0503020204020204" charset="-122"/>
              <a:cs typeface="Segoe UI" panose="020B0502040204020203" pitchFamily="34" charset="0"/>
              <a:sym typeface="+mn-ea"/>
            </a:endParaRPr>
          </a:p>
        </p:txBody>
      </p:sp>
      <p:grpSp>
        <p:nvGrpSpPr>
          <p:cNvPr id="36" name="组合 35">
            <a:extLst>
              <a:ext uri="{FF2B5EF4-FFF2-40B4-BE49-F238E27FC236}">
                <a16:creationId xmlns:a16="http://schemas.microsoft.com/office/drawing/2014/main" id="{918EC582-632D-4A5D-A298-587EBDC20ED4}"/>
              </a:ext>
            </a:extLst>
          </p:cNvPr>
          <p:cNvGrpSpPr/>
          <p:nvPr/>
        </p:nvGrpSpPr>
        <p:grpSpPr>
          <a:xfrm>
            <a:off x="-9572" y="2753360"/>
            <a:ext cx="687365" cy="4104640"/>
            <a:chOff x="-70532" y="2753360"/>
            <a:chExt cx="687365" cy="4104640"/>
          </a:xfrm>
        </p:grpSpPr>
        <p:sp>
          <p:nvSpPr>
            <p:cNvPr id="38" name="矩形 37">
              <a:extLst>
                <a:ext uri="{FF2B5EF4-FFF2-40B4-BE49-F238E27FC236}">
                  <a16:creationId xmlns:a16="http://schemas.microsoft.com/office/drawing/2014/main" id="{4C2C0DB9-5710-47FA-A0AC-C1EDA7395BE4}"/>
                </a:ext>
              </a:extLst>
            </p:cNvPr>
            <p:cNvSpPr/>
            <p:nvPr/>
          </p:nvSpPr>
          <p:spPr>
            <a:xfrm>
              <a:off x="-70532"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34626" y="2753360"/>
              <a:ext cx="615553" cy="4104640"/>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800" b="1" dirty="0" err="1"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Solution&amp;Application</a:t>
              </a:r>
              <a:endParaRPr lang="en-US" altLang="zh-CN" sz="28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2" name="组合 1"/>
          <p:cNvGrpSpPr/>
          <p:nvPr/>
        </p:nvGrpSpPr>
        <p:grpSpPr>
          <a:xfrm>
            <a:off x="695327" y="1042000"/>
            <a:ext cx="5808479" cy="1933059"/>
            <a:chOff x="941741" y="1089012"/>
            <a:chExt cx="7128012" cy="2372199"/>
          </a:xfrm>
        </p:grpSpPr>
        <p:cxnSp>
          <p:nvCxnSpPr>
            <p:cNvPr id="28" name="Straight Connector 39"/>
            <p:cNvCxnSpPr/>
            <p:nvPr/>
          </p:nvCxnSpPr>
          <p:spPr>
            <a:xfrm>
              <a:off x="2002765" y="3045866"/>
              <a:ext cx="695128" cy="4153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40"/>
            <p:cNvCxnSpPr/>
            <p:nvPr/>
          </p:nvCxnSpPr>
          <p:spPr>
            <a:xfrm>
              <a:off x="2286117" y="2814188"/>
              <a:ext cx="411776" cy="6470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图片 39">
              <a:extLst>
                <a:ext uri="{FF2B5EF4-FFF2-40B4-BE49-F238E27FC236}">
                  <a16:creationId xmlns:a16="http://schemas.microsoft.com/office/drawing/2014/main" id="{76FDBD70-491B-4D49-9389-F7107CD8FC1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59753" y="1104680"/>
              <a:ext cx="3510000" cy="2037912"/>
            </a:xfrm>
            <a:prstGeom prst="rect">
              <a:avLst/>
            </a:prstGeom>
          </p:spPr>
        </p:pic>
        <p:pic>
          <p:nvPicPr>
            <p:cNvPr id="41" name="图片 40">
              <a:extLst>
                <a:ext uri="{FF2B5EF4-FFF2-40B4-BE49-F238E27FC236}">
                  <a16:creationId xmlns:a16="http://schemas.microsoft.com/office/drawing/2014/main" id="{BC0CBC39-E0AF-46C1-AF27-27827D99731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41741" y="1114886"/>
              <a:ext cx="3510000" cy="2020527"/>
            </a:xfrm>
            <a:prstGeom prst="rect">
              <a:avLst/>
            </a:prstGeom>
          </p:spPr>
        </p:pic>
        <p:grpSp>
          <p:nvGrpSpPr>
            <p:cNvPr id="63" name="组合 62"/>
            <p:cNvGrpSpPr/>
            <p:nvPr/>
          </p:nvGrpSpPr>
          <p:grpSpPr>
            <a:xfrm>
              <a:off x="4555338" y="1089012"/>
              <a:ext cx="3507696" cy="2053580"/>
              <a:chOff x="5070062" y="-3570620"/>
              <a:chExt cx="3390900" cy="2062552"/>
            </a:xfrm>
          </p:grpSpPr>
          <p:sp>
            <p:nvSpPr>
              <p:cNvPr id="64" name="圆角矩形 68"/>
              <p:cNvSpPr>
                <a:spLocks noChangeArrowheads="1"/>
              </p:cNvSpPr>
              <p:nvPr/>
            </p:nvSpPr>
            <p:spPr bwMode="auto">
              <a:xfrm>
                <a:off x="5070062" y="-3544633"/>
                <a:ext cx="3390900" cy="2036565"/>
              </a:xfrm>
              <a:prstGeom prst="rect">
                <a:avLst/>
              </a:prstGeom>
              <a:solidFill>
                <a:srgbClr val="0070C0">
                  <a:alpha val="47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65" name="图片 7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12235" y="-3570620"/>
                <a:ext cx="18335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7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21808" y="-2871258"/>
                <a:ext cx="14319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78"/>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56559" y="-2855383"/>
                <a:ext cx="14335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矩形 82"/>
              <p:cNvSpPr>
                <a:spLocks noChangeArrowheads="1"/>
              </p:cNvSpPr>
              <p:nvPr/>
            </p:nvSpPr>
            <p:spPr bwMode="auto">
              <a:xfrm>
                <a:off x="6456696" y="-2418821"/>
                <a:ext cx="631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2000" b="1" dirty="0">
                    <a:solidFill>
                      <a:srgbClr val="FFC000"/>
                    </a:solidFill>
                    <a:latin typeface="Segoe UI" panose="020B0502040204020203" pitchFamily="34" charset="0"/>
                    <a:cs typeface="Segoe UI" panose="020B0502040204020203" pitchFamily="34" charset="0"/>
                  </a:rPr>
                  <a:t>……</a:t>
                </a:r>
                <a:endParaRPr lang="zh-CN" altLang="en-US" sz="2000" b="1" dirty="0">
                  <a:solidFill>
                    <a:srgbClr val="FFC000"/>
                  </a:solidFill>
                  <a:latin typeface="Arial" panose="020B0604020202020204" pitchFamily="34" charset="0"/>
                </a:endParaRPr>
              </a:p>
            </p:txBody>
          </p:sp>
        </p:grpSp>
        <p:grpSp>
          <p:nvGrpSpPr>
            <p:cNvPr id="69" name="组合 68"/>
            <p:cNvGrpSpPr/>
            <p:nvPr/>
          </p:nvGrpSpPr>
          <p:grpSpPr>
            <a:xfrm>
              <a:off x="941742" y="1114887"/>
              <a:ext cx="3510000" cy="2027706"/>
              <a:chOff x="1523833" y="-3525590"/>
              <a:chExt cx="3350800" cy="2036565"/>
            </a:xfrm>
          </p:grpSpPr>
          <p:sp>
            <p:nvSpPr>
              <p:cNvPr id="70" name="圆角矩形 2"/>
              <p:cNvSpPr>
                <a:spLocks noChangeArrowheads="1"/>
              </p:cNvSpPr>
              <p:nvPr/>
            </p:nvSpPr>
            <p:spPr bwMode="auto">
              <a:xfrm>
                <a:off x="1523833" y="-3525590"/>
                <a:ext cx="3350800" cy="2036565"/>
              </a:xfrm>
              <a:prstGeom prst="rect">
                <a:avLst/>
              </a:prstGeom>
              <a:solidFill>
                <a:srgbClr val="0070C0">
                  <a:alpha val="35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71" name="图片 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22976" y="-3032114"/>
                <a:ext cx="1835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8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40870" y="-3159330"/>
                <a:ext cx="14335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矩形 12"/>
          <p:cNvSpPr/>
          <p:nvPr/>
        </p:nvSpPr>
        <p:spPr>
          <a:xfrm>
            <a:off x="822" y="904742"/>
            <a:ext cx="6497509" cy="101382"/>
          </a:xfrm>
          <a:prstGeom prst="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7182321" y="29334"/>
            <a:ext cx="4422325" cy="3198944"/>
            <a:chOff x="7947520" y="3687706"/>
            <a:chExt cx="4323668" cy="2937541"/>
          </a:xfrm>
        </p:grpSpPr>
        <p:pic>
          <p:nvPicPr>
            <p:cNvPr id="62"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47520" y="3687706"/>
              <a:ext cx="4323668" cy="293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矩形 76"/>
            <p:cNvSpPr/>
            <p:nvPr/>
          </p:nvSpPr>
          <p:spPr bwMode="auto">
            <a:xfrm>
              <a:off x="11169569" y="5310888"/>
              <a:ext cx="841616" cy="666653"/>
            </a:xfrm>
            <a:prstGeom prst="rect">
              <a:avLst/>
            </a:prstGeom>
            <a:noFill/>
            <a:ln w="19050" cap="flat" cmpd="sng" algn="ctr">
              <a:solidFill>
                <a:schemeClr val="bg1">
                  <a:lumMod val="75000"/>
                </a:schemeClr>
              </a:solidFill>
              <a:prstDash val="sysDash"/>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78" name="矩形 77"/>
            <p:cNvSpPr/>
            <p:nvPr/>
          </p:nvSpPr>
          <p:spPr bwMode="auto">
            <a:xfrm>
              <a:off x="9195369" y="5314459"/>
              <a:ext cx="812450" cy="666653"/>
            </a:xfrm>
            <a:prstGeom prst="rect">
              <a:avLst/>
            </a:prstGeom>
            <a:noFill/>
            <a:ln w="19050" cap="flat" cmpd="sng" algn="ctr">
              <a:solidFill>
                <a:schemeClr val="bg1">
                  <a:lumMod val="75000"/>
                </a:schemeClr>
              </a:solidFill>
              <a:prstDash val="sysDash"/>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grpSp>
      <p:pic>
        <p:nvPicPr>
          <p:cNvPr id="97" name="图片 146"/>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534650" y="241300"/>
            <a:ext cx="14366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矩形 72"/>
          <p:cNvSpPr/>
          <p:nvPr/>
        </p:nvSpPr>
        <p:spPr>
          <a:xfrm>
            <a:off x="2924810" y="78719"/>
            <a:ext cx="535723" cy="923330"/>
          </a:xfrm>
          <a:prstGeom prst="rect">
            <a:avLst/>
          </a:prstGeom>
          <a:noFill/>
        </p:spPr>
        <p:txBody>
          <a:bodyPr wrap="none" lIns="91440" tIns="45720" rIns="91440" bIns="45720">
            <a:spAutoFit/>
          </a:bodyPr>
          <a:lstStyle/>
          <a:p>
            <a:pPr algn="ctr"/>
            <a:r>
              <a:rPr lang="en-US" altLang="zh-CN"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a:t>
            </a: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3653378"/>
      </p:ext>
    </p:extLst>
  </p:cSld>
  <p:clrMapOvr>
    <a:masterClrMapping/>
  </p:clrMapOvr>
  <mc:AlternateContent xmlns:mc="http://schemas.openxmlformats.org/markup-compatibility/2006" xmlns:p14="http://schemas.microsoft.com/office/powerpoint/2010/main">
    <mc:Choice Requires="p14">
      <p:transition spd="med" p14:dur="700" advTm="9851">
        <p:fade/>
      </p:transition>
    </mc:Choice>
    <mc:Fallback xmlns="">
      <p:transition spd="med" advTm="9851">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34"/>
          <p:cNvCxnSpPr/>
          <p:nvPr/>
        </p:nvCxnSpPr>
        <p:spPr>
          <a:xfrm flipV="1">
            <a:off x="1026493" y="244918"/>
            <a:ext cx="720000" cy="212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文本框 5"/>
          <p:cNvSpPr txBox="1"/>
          <p:nvPr/>
        </p:nvSpPr>
        <p:spPr>
          <a:xfrm>
            <a:off x="941741" y="357391"/>
            <a:ext cx="3028375" cy="523220"/>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r>
              <a:rPr lang="en-US" altLang="zh-CN" sz="2800" b="1" dirty="0" smtClean="0">
                <a:latin typeface="Arial" panose="020B0604020202020204" pitchFamily="34" charset="0"/>
                <a:ea typeface="微软雅黑" panose="020B0503020204020204" pitchFamily="34" charset="-122"/>
                <a:cs typeface="Arial" panose="020B0604020202020204" pitchFamily="34" charset="0"/>
              </a:rPr>
              <a:t>SOLUTION</a:t>
            </a:r>
            <a:endParaRPr lang="en-US" altLang="zh-CN" sz="2800" b="1" dirty="0">
              <a:latin typeface="Arial" panose="020B0604020202020204" pitchFamily="34" charset="0"/>
              <a:ea typeface="微软雅黑" panose="020B0503020204020204" pitchFamily="34" charset="-122"/>
              <a:cs typeface="Arial" panose="020B0604020202020204" pitchFamily="34" charset="0"/>
            </a:endParaRPr>
          </a:p>
        </p:txBody>
      </p:sp>
      <p:grpSp>
        <p:nvGrpSpPr>
          <p:cNvPr id="16" name="组合 15"/>
          <p:cNvGrpSpPr/>
          <p:nvPr/>
        </p:nvGrpSpPr>
        <p:grpSpPr>
          <a:xfrm>
            <a:off x="7563489" y="968105"/>
            <a:ext cx="3212739" cy="397580"/>
            <a:chOff x="8998400" y="9493090"/>
            <a:chExt cx="6425478" cy="795161"/>
          </a:xfrm>
        </p:grpSpPr>
        <p:sp>
          <p:nvSpPr>
            <p:cNvPr id="17" name="TextBox 19"/>
            <p:cNvSpPr txBox="1"/>
            <p:nvPr/>
          </p:nvSpPr>
          <p:spPr>
            <a:xfrm>
              <a:off x="8998400" y="9493090"/>
              <a:ext cx="6425478" cy="677109"/>
            </a:xfrm>
            <a:prstGeom prst="rect">
              <a:avLst/>
            </a:prstGeom>
            <a:noFill/>
          </p:spPr>
          <p:txBody>
            <a:bodyPr wrap="none" rtlCol="0" anchor="ctr" anchorCtr="0">
              <a:spAutoFit/>
            </a:bodyPr>
            <a:lstStyle/>
            <a:p>
              <a:pPr algn="ctr"/>
              <a:r>
                <a:rPr lang="en-US" sz="1600" b="1" dirty="0" smtClean="0">
                  <a:latin typeface="微软雅黑" panose="020B0503020204020204" charset="-122"/>
                  <a:ea typeface="微软雅黑" panose="020B0503020204020204" charset="-122"/>
                  <a:cs typeface="Montserrat Semi Bold" charset="0"/>
                </a:rPr>
                <a:t>MULTI-RADAR with ONE-PTZ</a:t>
              </a:r>
              <a:endParaRPr lang="en-US" sz="1600" b="1" dirty="0">
                <a:latin typeface="微软雅黑" panose="020B0503020204020204" charset="-122"/>
                <a:ea typeface="微软雅黑" panose="020B0503020204020204" charset="-122"/>
                <a:cs typeface="Montserrat Semi Bold" charset="0"/>
              </a:endParaRPr>
            </a:p>
          </p:txBody>
        </p:sp>
        <p:cxnSp>
          <p:nvCxnSpPr>
            <p:cNvPr id="18" name="Straight Connector 20"/>
            <p:cNvCxnSpPr/>
            <p:nvPr/>
          </p:nvCxnSpPr>
          <p:spPr>
            <a:xfrm flipV="1">
              <a:off x="11449590" y="10286225"/>
              <a:ext cx="1482240" cy="2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矩形 31"/>
          <p:cNvSpPr/>
          <p:nvPr/>
        </p:nvSpPr>
        <p:spPr>
          <a:xfrm>
            <a:off x="6777956" y="1529890"/>
            <a:ext cx="5149799" cy="1169551"/>
          </a:xfrm>
          <a:prstGeom prst="rect">
            <a:avLst/>
          </a:prstGeom>
        </p:spPr>
        <p:txBody>
          <a:bodyPr wrap="square">
            <a:spAutoFit/>
          </a:bodyPr>
          <a:lstStyle/>
          <a:p>
            <a:pPr algn="just">
              <a:spcBef>
                <a:spcPct val="0"/>
              </a:spcBef>
            </a:pPr>
            <a:r>
              <a:rPr lang="en-US" altLang="zh-CN" sz="1400" dirty="0">
                <a:latin typeface="Segoe UI" panose="020B0502040204020203" pitchFamily="34" charset="0"/>
                <a:cs typeface="Segoe UI" panose="020B0502040204020203" pitchFamily="34" charset="0"/>
              </a:rPr>
              <a:t>The detection range of single radar is 90-degree or 120-degree, three or four radars are integrated into a 360 degree detection, and a 360 degree regional protection solution is composed of three radars and one </a:t>
            </a:r>
            <a:r>
              <a:rPr lang="en-US" altLang="zh-CN" sz="1400" dirty="0" smtClean="0">
                <a:latin typeface="Segoe UI" panose="020B0502040204020203" pitchFamily="34" charset="0"/>
                <a:cs typeface="Segoe UI" panose="020B0502040204020203" pitchFamily="34" charset="0"/>
              </a:rPr>
              <a:t>PTZ</a:t>
            </a:r>
            <a:r>
              <a:rPr lang="en-US" altLang="zh-CN" sz="1400" dirty="0">
                <a:latin typeface="Segoe UI" panose="020B0502040204020203" pitchFamily="34" charset="0"/>
                <a:cs typeface="Segoe UI" panose="020B0502040204020203" pitchFamily="34" charset="0"/>
              </a:rPr>
              <a:t> </a:t>
            </a:r>
            <a:r>
              <a:rPr lang="en-US" altLang="zh-CN" sz="1400" dirty="0" smtClean="0">
                <a:latin typeface="Segoe UI" panose="020B0502040204020203" pitchFamily="34" charset="0"/>
                <a:cs typeface="Segoe UI" panose="020B0502040204020203" pitchFamily="34" charset="0"/>
              </a:rPr>
              <a:t>camera, </a:t>
            </a:r>
            <a:r>
              <a:rPr lang="en-US" altLang="zh-CN" sz="1400" dirty="0">
                <a:latin typeface="Segoe UI" panose="020B0502040204020203" pitchFamily="34" charset="0"/>
                <a:cs typeface="Segoe UI" panose="020B0502040204020203" pitchFamily="34" charset="0"/>
              </a:rPr>
              <a:t>which realizes efficient regional protection function for some specific scenarios</a:t>
            </a:r>
            <a:r>
              <a:rPr lang="en-US" altLang="zh-CN" sz="1400" dirty="0" smtClean="0">
                <a:latin typeface="Segoe UI" panose="020B0502040204020203" pitchFamily="34" charset="0"/>
                <a:cs typeface="Segoe UI" panose="020B0502040204020203" pitchFamily="34" charset="0"/>
              </a:rPr>
              <a:t>.</a:t>
            </a:r>
            <a:endParaRPr lang="en-US" altLang="zh-CN" sz="1400" dirty="0">
              <a:latin typeface="Segoe UI" panose="020B0502040204020203" pitchFamily="34" charset="0"/>
              <a:cs typeface="Segoe UI" panose="020B0502040204020203" pitchFamily="34" charset="0"/>
            </a:endParaRPr>
          </a:p>
        </p:txBody>
      </p:sp>
      <p:grpSp>
        <p:nvGrpSpPr>
          <p:cNvPr id="36" name="组合 35">
            <a:extLst>
              <a:ext uri="{FF2B5EF4-FFF2-40B4-BE49-F238E27FC236}">
                <a16:creationId xmlns:a16="http://schemas.microsoft.com/office/drawing/2014/main" id="{918EC582-632D-4A5D-A298-587EBDC20ED4}"/>
              </a:ext>
            </a:extLst>
          </p:cNvPr>
          <p:cNvGrpSpPr/>
          <p:nvPr/>
        </p:nvGrpSpPr>
        <p:grpSpPr>
          <a:xfrm>
            <a:off x="-9572" y="2753360"/>
            <a:ext cx="687365" cy="4104640"/>
            <a:chOff x="-70532" y="2753360"/>
            <a:chExt cx="687365" cy="4104640"/>
          </a:xfrm>
        </p:grpSpPr>
        <p:sp>
          <p:nvSpPr>
            <p:cNvPr id="38" name="矩形 37">
              <a:extLst>
                <a:ext uri="{FF2B5EF4-FFF2-40B4-BE49-F238E27FC236}">
                  <a16:creationId xmlns:a16="http://schemas.microsoft.com/office/drawing/2014/main" id="{4C2C0DB9-5710-47FA-A0AC-C1EDA7395BE4}"/>
                </a:ext>
              </a:extLst>
            </p:cNvPr>
            <p:cNvSpPr/>
            <p:nvPr/>
          </p:nvSpPr>
          <p:spPr>
            <a:xfrm>
              <a:off x="-70532"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34626" y="2753360"/>
              <a:ext cx="615553" cy="4104640"/>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800" b="1" dirty="0" err="1"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Solution&amp;Application</a:t>
              </a:r>
              <a:endParaRPr lang="en-US" altLang="zh-CN" sz="28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13" name="矩形 12"/>
          <p:cNvSpPr/>
          <p:nvPr/>
        </p:nvSpPr>
        <p:spPr>
          <a:xfrm>
            <a:off x="822" y="904742"/>
            <a:ext cx="6408000" cy="101382"/>
          </a:xfrm>
          <a:prstGeom prst="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97" name="图片 14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34650" y="241300"/>
            <a:ext cx="14366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a:extLst>
              <a:ext uri="{FF2B5EF4-FFF2-40B4-BE49-F238E27FC236}">
                <a16:creationId xmlns:a16="http://schemas.microsoft.com/office/drawing/2014/main" id="{BC0CBC39-E0AF-46C1-AF27-27827D9973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4628" y="1067200"/>
            <a:ext cx="2712549" cy="1561475"/>
          </a:xfrm>
          <a:prstGeom prst="rect">
            <a:avLst/>
          </a:prstGeom>
        </p:spPr>
      </p:pic>
      <p:sp>
        <p:nvSpPr>
          <p:cNvPr id="70" name="圆角矩形 2"/>
          <p:cNvSpPr>
            <a:spLocks noChangeArrowheads="1"/>
          </p:cNvSpPr>
          <p:nvPr/>
        </p:nvSpPr>
        <p:spPr bwMode="auto">
          <a:xfrm>
            <a:off x="844629" y="1067200"/>
            <a:ext cx="2712550" cy="1567023"/>
          </a:xfrm>
          <a:prstGeom prst="rect">
            <a:avLst/>
          </a:prstGeom>
          <a:solidFill>
            <a:srgbClr val="0070C0">
              <a:alpha val="35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40" name="图片 39">
            <a:extLst>
              <a:ext uri="{FF2B5EF4-FFF2-40B4-BE49-F238E27FC236}">
                <a16:creationId xmlns:a16="http://schemas.microsoft.com/office/drawing/2014/main" id="{76FDBD70-491B-4D49-9389-F7107CD8FC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91080" y="1065343"/>
            <a:ext cx="2712549" cy="1574910"/>
          </a:xfrm>
          <a:prstGeom prst="rect">
            <a:avLst/>
          </a:prstGeom>
        </p:spPr>
      </p:pic>
      <p:sp>
        <p:nvSpPr>
          <p:cNvPr id="64" name="圆角矩形 68"/>
          <p:cNvSpPr>
            <a:spLocks noChangeArrowheads="1"/>
          </p:cNvSpPr>
          <p:nvPr/>
        </p:nvSpPr>
        <p:spPr bwMode="auto">
          <a:xfrm>
            <a:off x="3687668" y="1073233"/>
            <a:ext cx="2710769" cy="1555442"/>
          </a:xfrm>
          <a:prstGeom prst="rect">
            <a:avLst/>
          </a:prstGeom>
          <a:solidFill>
            <a:srgbClr val="0070C0">
              <a:alpha val="47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65" name="图片 7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5844" y="1839982"/>
            <a:ext cx="1409916" cy="87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图片 7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30810" y="1857423"/>
            <a:ext cx="1409916" cy="87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图片 7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99750" y="978577"/>
            <a:ext cx="1409916" cy="87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50933" y="1323554"/>
            <a:ext cx="1045428" cy="1045428"/>
          </a:xfrm>
          <a:prstGeom prst="rect">
            <a:avLst/>
          </a:prstGeom>
        </p:spPr>
      </p:pic>
      <p:pic>
        <p:nvPicPr>
          <p:cNvPr id="98" name="图片 97"/>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tretch>
            <a:fillRect/>
          </a:stretch>
        </p:blipFill>
        <p:spPr>
          <a:xfrm>
            <a:off x="5349696" y="1103721"/>
            <a:ext cx="1194943" cy="632125"/>
          </a:xfrm>
          <a:prstGeom prst="rect">
            <a:avLst/>
          </a:prstGeom>
        </p:spPr>
      </p:pic>
      <p:pic>
        <p:nvPicPr>
          <p:cNvPr id="99" name="图片 98"/>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tretch>
            <a:fillRect/>
          </a:stretch>
        </p:blipFill>
        <p:spPr>
          <a:xfrm>
            <a:off x="5364916" y="1929212"/>
            <a:ext cx="1194943" cy="632125"/>
          </a:xfrm>
          <a:prstGeom prst="rect">
            <a:avLst/>
          </a:prstGeom>
        </p:spPr>
      </p:pic>
      <p:pic>
        <p:nvPicPr>
          <p:cNvPr id="100" name="图片 99"/>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tretch>
            <a:fillRect/>
          </a:stretch>
        </p:blipFill>
        <p:spPr>
          <a:xfrm>
            <a:off x="3723043" y="1958118"/>
            <a:ext cx="1194943" cy="632125"/>
          </a:xfrm>
          <a:prstGeom prst="rect">
            <a:avLst/>
          </a:prstGeom>
        </p:spPr>
      </p:pic>
      <p:pic>
        <p:nvPicPr>
          <p:cNvPr id="101" name="图片 100"/>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tretch>
            <a:fillRect/>
          </a:stretch>
        </p:blipFill>
        <p:spPr>
          <a:xfrm>
            <a:off x="3734594" y="1121102"/>
            <a:ext cx="1194943" cy="632125"/>
          </a:xfrm>
          <a:prstGeom prst="rect">
            <a:avLst/>
          </a:prstGeom>
        </p:spPr>
      </p:pic>
      <p:pic>
        <p:nvPicPr>
          <p:cNvPr id="104" name="图片 10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71033" y="1634270"/>
            <a:ext cx="1045428" cy="1045428"/>
          </a:xfrm>
          <a:prstGeom prst="rect">
            <a:avLst/>
          </a:prstGeom>
        </p:spPr>
      </p:pic>
      <p:grpSp>
        <p:nvGrpSpPr>
          <p:cNvPr id="201" name="组合 200"/>
          <p:cNvGrpSpPr/>
          <p:nvPr/>
        </p:nvGrpSpPr>
        <p:grpSpPr>
          <a:xfrm>
            <a:off x="6769192" y="2914885"/>
            <a:ext cx="5421221" cy="3943115"/>
            <a:chOff x="4906963" y="1452563"/>
            <a:chExt cx="7283450" cy="5405437"/>
          </a:xfrm>
        </p:grpSpPr>
        <p:pic>
          <p:nvPicPr>
            <p:cNvPr id="202" name="图片 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06963" y="1452563"/>
              <a:ext cx="7283450"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图片 1"/>
            <p:cNvPicPr>
              <a:picLocks noChangeAspect="1"/>
            </p:cNvPicPr>
            <p:nvPr/>
          </p:nvPicPr>
          <p:blipFill>
            <a:blip r:embed="rId11" cstate="email">
              <a:extLst>
                <a:ext uri="{28A0092B-C50C-407E-A947-70E740481C1C}">
                  <a14:useLocalDpi xmlns:a14="http://schemas.microsoft.com/office/drawing/2010/main"/>
                </a:ext>
              </a:extLst>
            </a:blip>
            <a:srcRect t="-25152" r="-3312"/>
            <a:stretch>
              <a:fillRect/>
            </a:stretch>
          </p:blipFill>
          <p:spPr bwMode="auto">
            <a:xfrm>
              <a:off x="6762750" y="2363788"/>
              <a:ext cx="36322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图片 46"/>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75650" y="3154363"/>
              <a:ext cx="733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 name="组合 204"/>
            <p:cNvGrpSpPr/>
            <p:nvPr/>
          </p:nvGrpSpPr>
          <p:grpSpPr>
            <a:xfrm rot="845332">
              <a:off x="7048894" y="2352045"/>
              <a:ext cx="2409815" cy="2443412"/>
              <a:chOff x="-1671914" y="2427988"/>
              <a:chExt cx="4681167" cy="4746431"/>
            </a:xfrm>
            <a:solidFill>
              <a:srgbClr val="0070C0">
                <a:alpha val="12000"/>
              </a:srgbClr>
            </a:solidFill>
          </p:grpSpPr>
          <p:grpSp>
            <p:nvGrpSpPr>
              <p:cNvPr id="259" name="组合 258"/>
              <p:cNvGrpSpPr/>
              <p:nvPr/>
            </p:nvGrpSpPr>
            <p:grpSpPr>
              <a:xfrm>
                <a:off x="-1670747" y="2427988"/>
                <a:ext cx="4680000" cy="4680000"/>
                <a:chOff x="-3143597" y="4219106"/>
                <a:chExt cx="4680000" cy="4680000"/>
              </a:xfrm>
              <a:grpFill/>
              <a:effectLst>
                <a:outerShdw blurRad="50800" dist="50800" dir="5400000" algn="ctr" rotWithShape="0">
                  <a:srgbClr val="000000">
                    <a:alpha val="78000"/>
                  </a:srgbClr>
                </a:outerShdw>
              </a:effectLst>
            </p:grpSpPr>
            <p:sp>
              <p:nvSpPr>
                <p:cNvPr id="276" name="饼形 275"/>
                <p:cNvSpPr/>
                <p:nvPr/>
              </p:nvSpPr>
              <p:spPr bwMode="auto">
                <a:xfrm rot="17276923">
                  <a:off x="-3143597" y="4219106"/>
                  <a:ext cx="4680000" cy="46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77" name="饼形 276"/>
                <p:cNvSpPr/>
                <p:nvPr/>
              </p:nvSpPr>
              <p:spPr bwMode="auto">
                <a:xfrm rot="17276923">
                  <a:off x="-2963597" y="4399106"/>
                  <a:ext cx="4320000" cy="43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78" name="饼形 277"/>
                <p:cNvSpPr/>
                <p:nvPr/>
              </p:nvSpPr>
              <p:spPr bwMode="auto">
                <a:xfrm rot="17276923">
                  <a:off x="-2783597" y="4579106"/>
                  <a:ext cx="3960000" cy="39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79" name="饼形 278"/>
                <p:cNvSpPr/>
                <p:nvPr/>
              </p:nvSpPr>
              <p:spPr bwMode="auto">
                <a:xfrm rot="17276923">
                  <a:off x="-2423597" y="4939106"/>
                  <a:ext cx="3240000" cy="324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80" name="饼形 279"/>
                <p:cNvSpPr/>
                <p:nvPr/>
              </p:nvSpPr>
              <p:spPr bwMode="auto">
                <a:xfrm rot="17276923">
                  <a:off x="-2063597" y="5299106"/>
                  <a:ext cx="2520000" cy="25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81" name="饼形 280"/>
                <p:cNvSpPr/>
                <p:nvPr/>
              </p:nvSpPr>
              <p:spPr bwMode="auto">
                <a:xfrm rot="17276923">
                  <a:off x="-1703597" y="5659106"/>
                  <a:ext cx="1800000" cy="180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82" name="饼形 281"/>
                <p:cNvSpPr/>
                <p:nvPr/>
              </p:nvSpPr>
              <p:spPr bwMode="auto">
                <a:xfrm rot="17276923">
                  <a:off x="-1343597" y="6019106"/>
                  <a:ext cx="1080000" cy="10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83" name="饼形 282"/>
                <p:cNvSpPr/>
                <p:nvPr/>
              </p:nvSpPr>
              <p:spPr bwMode="auto">
                <a:xfrm rot="17276923">
                  <a:off x="-983597" y="6379106"/>
                  <a:ext cx="360000" cy="3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grpSp>
          <p:cxnSp>
            <p:nvCxnSpPr>
              <p:cNvPr id="260" name="直接连接符 259"/>
              <p:cNvCxnSpPr/>
              <p:nvPr/>
            </p:nvCxnSpPr>
            <p:spPr bwMode="auto">
              <a:xfrm>
                <a:off x="-1651594" y="4431215"/>
                <a:ext cx="2311666" cy="3525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直接连接符 260"/>
              <p:cNvCxnSpPr/>
              <p:nvPr/>
            </p:nvCxnSpPr>
            <p:spPr bwMode="auto">
              <a:xfrm>
                <a:off x="-1671914" y="4756335"/>
                <a:ext cx="2301117" cy="270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直接连接符 261"/>
              <p:cNvCxnSpPr/>
              <p:nvPr/>
            </p:nvCxnSpPr>
            <p:spPr bwMode="auto">
              <a:xfrm flipV="1">
                <a:off x="-1641434" y="4783374"/>
                <a:ext cx="2286392" cy="32856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直接连接符 262"/>
              <p:cNvCxnSpPr/>
              <p:nvPr/>
            </p:nvCxnSpPr>
            <p:spPr bwMode="auto">
              <a:xfrm flipV="1">
                <a:off x="-1590634" y="4783374"/>
                <a:ext cx="2250706" cy="6943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直接连接符 263"/>
              <p:cNvCxnSpPr/>
              <p:nvPr/>
            </p:nvCxnSpPr>
            <p:spPr bwMode="auto">
              <a:xfrm flipV="1">
                <a:off x="-1448394" y="4783374"/>
                <a:ext cx="2103512" cy="100928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直接连接符 264"/>
              <p:cNvCxnSpPr/>
              <p:nvPr/>
            </p:nvCxnSpPr>
            <p:spPr bwMode="auto">
              <a:xfrm flipV="1">
                <a:off x="-1245194" y="4783374"/>
                <a:ext cx="1914447" cy="13547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直接连接符 265"/>
              <p:cNvCxnSpPr/>
              <p:nvPr/>
            </p:nvCxnSpPr>
            <p:spPr bwMode="auto">
              <a:xfrm flipV="1">
                <a:off x="-1001354" y="4810413"/>
                <a:ext cx="1670607" cy="161216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 name="直接连接符 266"/>
              <p:cNvCxnSpPr/>
              <p:nvPr/>
            </p:nvCxnSpPr>
            <p:spPr bwMode="auto">
              <a:xfrm flipV="1">
                <a:off x="-696554" y="4799517"/>
                <a:ext cx="1356626" cy="1856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直接连接符 267"/>
              <p:cNvCxnSpPr/>
              <p:nvPr/>
            </p:nvCxnSpPr>
            <p:spPr bwMode="auto">
              <a:xfrm flipV="1">
                <a:off x="-412074" y="4794270"/>
                <a:ext cx="1072146" cy="206518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9" name="直接连接符 268"/>
              <p:cNvCxnSpPr/>
              <p:nvPr/>
            </p:nvCxnSpPr>
            <p:spPr bwMode="auto">
              <a:xfrm flipV="1">
                <a:off x="-118806" y="4799137"/>
                <a:ext cx="762783" cy="2243075"/>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直接连接符 269"/>
              <p:cNvCxnSpPr/>
              <p:nvPr/>
            </p:nvCxnSpPr>
            <p:spPr bwMode="auto">
              <a:xfrm flipV="1">
                <a:off x="217846" y="4788241"/>
                <a:ext cx="437272" cy="234553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 name="直接连接符 270"/>
              <p:cNvCxnSpPr/>
              <p:nvPr/>
            </p:nvCxnSpPr>
            <p:spPr bwMode="auto">
              <a:xfrm flipV="1">
                <a:off x="542966" y="4805546"/>
                <a:ext cx="125179" cy="236887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直接连接符 271"/>
              <p:cNvCxnSpPr/>
              <p:nvPr/>
            </p:nvCxnSpPr>
            <p:spPr bwMode="auto">
              <a:xfrm flipH="1" flipV="1">
                <a:off x="680720" y="4795520"/>
                <a:ext cx="217846" cy="2368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3" name="直接连接符 272"/>
              <p:cNvCxnSpPr/>
              <p:nvPr/>
            </p:nvCxnSpPr>
            <p:spPr bwMode="auto">
              <a:xfrm flipH="1" flipV="1">
                <a:off x="688925" y="4795520"/>
                <a:ext cx="849722" cy="223666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4" name="直接连接符 273"/>
              <p:cNvCxnSpPr/>
              <p:nvPr/>
            </p:nvCxnSpPr>
            <p:spPr bwMode="auto">
              <a:xfrm flipH="1" flipV="1">
                <a:off x="666923" y="4798669"/>
                <a:ext cx="1166364" cy="207095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 name="直接连接符 274"/>
              <p:cNvCxnSpPr/>
              <p:nvPr/>
            </p:nvCxnSpPr>
            <p:spPr bwMode="auto">
              <a:xfrm flipH="1" flipV="1">
                <a:off x="691859" y="4767988"/>
                <a:ext cx="562307" cy="236579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6" name="组合 205"/>
            <p:cNvGrpSpPr/>
            <p:nvPr/>
          </p:nvGrpSpPr>
          <p:grpSpPr>
            <a:xfrm rot="15538567">
              <a:off x="7599969" y="2280720"/>
              <a:ext cx="2409815" cy="2443412"/>
              <a:chOff x="-1671914" y="2427988"/>
              <a:chExt cx="4681167" cy="4746431"/>
            </a:xfrm>
            <a:solidFill>
              <a:srgbClr val="0070C0">
                <a:alpha val="12000"/>
              </a:srgbClr>
            </a:solidFill>
          </p:grpSpPr>
          <p:grpSp>
            <p:nvGrpSpPr>
              <p:cNvPr id="234" name="组合 233"/>
              <p:cNvGrpSpPr/>
              <p:nvPr/>
            </p:nvGrpSpPr>
            <p:grpSpPr>
              <a:xfrm>
                <a:off x="-1670747" y="2427988"/>
                <a:ext cx="4680000" cy="4680000"/>
                <a:chOff x="-3143597" y="4219106"/>
                <a:chExt cx="4680000" cy="4680000"/>
              </a:xfrm>
              <a:grpFill/>
              <a:effectLst>
                <a:outerShdw blurRad="50800" dist="50800" dir="5400000" algn="ctr" rotWithShape="0">
                  <a:srgbClr val="000000">
                    <a:alpha val="78000"/>
                  </a:srgbClr>
                </a:outerShdw>
              </a:effectLst>
            </p:grpSpPr>
            <p:sp>
              <p:nvSpPr>
                <p:cNvPr id="251" name="饼形 250"/>
                <p:cNvSpPr/>
                <p:nvPr/>
              </p:nvSpPr>
              <p:spPr bwMode="auto">
                <a:xfrm rot="17276923">
                  <a:off x="-3143597" y="4219106"/>
                  <a:ext cx="4680000" cy="46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52" name="饼形 251"/>
                <p:cNvSpPr/>
                <p:nvPr/>
              </p:nvSpPr>
              <p:spPr bwMode="auto">
                <a:xfrm rot="17276923">
                  <a:off x="-2963597" y="4399106"/>
                  <a:ext cx="4320000" cy="43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53" name="饼形 252"/>
                <p:cNvSpPr/>
                <p:nvPr/>
              </p:nvSpPr>
              <p:spPr bwMode="auto">
                <a:xfrm rot="17276923">
                  <a:off x="-2783597" y="4579106"/>
                  <a:ext cx="3960000" cy="39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54" name="饼形 253"/>
                <p:cNvSpPr/>
                <p:nvPr/>
              </p:nvSpPr>
              <p:spPr bwMode="auto">
                <a:xfrm rot="17276923">
                  <a:off x="-2423597" y="4939106"/>
                  <a:ext cx="3240000" cy="324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55" name="饼形 254"/>
                <p:cNvSpPr/>
                <p:nvPr/>
              </p:nvSpPr>
              <p:spPr bwMode="auto">
                <a:xfrm rot="17276923">
                  <a:off x="-2063597" y="5299106"/>
                  <a:ext cx="2520000" cy="25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56" name="饼形 255"/>
                <p:cNvSpPr/>
                <p:nvPr/>
              </p:nvSpPr>
              <p:spPr bwMode="auto">
                <a:xfrm rot="17276923">
                  <a:off x="-1703597" y="5659106"/>
                  <a:ext cx="1800000" cy="180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57" name="饼形 256"/>
                <p:cNvSpPr/>
                <p:nvPr/>
              </p:nvSpPr>
              <p:spPr bwMode="auto">
                <a:xfrm rot="17276923">
                  <a:off x="-1343597" y="6019106"/>
                  <a:ext cx="1080000" cy="10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58" name="饼形 257"/>
                <p:cNvSpPr/>
                <p:nvPr/>
              </p:nvSpPr>
              <p:spPr bwMode="auto">
                <a:xfrm rot="17276923">
                  <a:off x="-983597" y="6379106"/>
                  <a:ext cx="360000" cy="3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grpSp>
          <p:cxnSp>
            <p:nvCxnSpPr>
              <p:cNvPr id="235" name="直接连接符 234"/>
              <p:cNvCxnSpPr/>
              <p:nvPr/>
            </p:nvCxnSpPr>
            <p:spPr bwMode="auto">
              <a:xfrm>
                <a:off x="-1651594" y="4431215"/>
                <a:ext cx="2311666" cy="3525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 name="直接连接符 235"/>
              <p:cNvCxnSpPr/>
              <p:nvPr/>
            </p:nvCxnSpPr>
            <p:spPr bwMode="auto">
              <a:xfrm>
                <a:off x="-1671914" y="4756335"/>
                <a:ext cx="2301117" cy="270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直接连接符 236"/>
              <p:cNvCxnSpPr/>
              <p:nvPr/>
            </p:nvCxnSpPr>
            <p:spPr bwMode="auto">
              <a:xfrm flipV="1">
                <a:off x="-1641434" y="4783374"/>
                <a:ext cx="2286392" cy="32856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直接连接符 237"/>
              <p:cNvCxnSpPr/>
              <p:nvPr/>
            </p:nvCxnSpPr>
            <p:spPr bwMode="auto">
              <a:xfrm flipV="1">
                <a:off x="-1590634" y="4783374"/>
                <a:ext cx="2250706" cy="6943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9" name="直接连接符 238"/>
              <p:cNvCxnSpPr/>
              <p:nvPr/>
            </p:nvCxnSpPr>
            <p:spPr bwMode="auto">
              <a:xfrm flipV="1">
                <a:off x="-1448394" y="4783374"/>
                <a:ext cx="2103512" cy="100928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0" name="直接连接符 239"/>
              <p:cNvCxnSpPr/>
              <p:nvPr/>
            </p:nvCxnSpPr>
            <p:spPr bwMode="auto">
              <a:xfrm flipV="1">
                <a:off x="-1245194" y="4783374"/>
                <a:ext cx="1914447" cy="13547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直接连接符 240"/>
              <p:cNvCxnSpPr/>
              <p:nvPr/>
            </p:nvCxnSpPr>
            <p:spPr bwMode="auto">
              <a:xfrm flipV="1">
                <a:off x="-1001354" y="4810413"/>
                <a:ext cx="1670607" cy="161216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直接连接符 241"/>
              <p:cNvCxnSpPr/>
              <p:nvPr/>
            </p:nvCxnSpPr>
            <p:spPr bwMode="auto">
              <a:xfrm flipV="1">
                <a:off x="-696554" y="4799517"/>
                <a:ext cx="1356626" cy="1856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直接连接符 242"/>
              <p:cNvCxnSpPr/>
              <p:nvPr/>
            </p:nvCxnSpPr>
            <p:spPr bwMode="auto">
              <a:xfrm flipV="1">
                <a:off x="-412074" y="4794270"/>
                <a:ext cx="1072146" cy="206518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4" name="直接连接符 243"/>
              <p:cNvCxnSpPr/>
              <p:nvPr/>
            </p:nvCxnSpPr>
            <p:spPr bwMode="auto">
              <a:xfrm flipV="1">
                <a:off x="-118806" y="4799137"/>
                <a:ext cx="762783" cy="2243075"/>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 name="直接连接符 244"/>
              <p:cNvCxnSpPr/>
              <p:nvPr/>
            </p:nvCxnSpPr>
            <p:spPr bwMode="auto">
              <a:xfrm flipV="1">
                <a:off x="217846" y="4788241"/>
                <a:ext cx="437272" cy="234553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 name="直接连接符 245"/>
              <p:cNvCxnSpPr/>
              <p:nvPr/>
            </p:nvCxnSpPr>
            <p:spPr bwMode="auto">
              <a:xfrm flipV="1">
                <a:off x="542966" y="4805546"/>
                <a:ext cx="125179" cy="236887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7" name="直接连接符 246"/>
              <p:cNvCxnSpPr/>
              <p:nvPr/>
            </p:nvCxnSpPr>
            <p:spPr bwMode="auto">
              <a:xfrm flipH="1" flipV="1">
                <a:off x="680720" y="4795520"/>
                <a:ext cx="217846" cy="2368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直接连接符 247"/>
              <p:cNvCxnSpPr/>
              <p:nvPr/>
            </p:nvCxnSpPr>
            <p:spPr bwMode="auto">
              <a:xfrm flipH="1" flipV="1">
                <a:off x="688925" y="4795520"/>
                <a:ext cx="849722" cy="223666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直接连接符 248"/>
              <p:cNvCxnSpPr/>
              <p:nvPr/>
            </p:nvCxnSpPr>
            <p:spPr bwMode="auto">
              <a:xfrm flipH="1" flipV="1">
                <a:off x="666923" y="4798669"/>
                <a:ext cx="1166364" cy="207095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直接连接符 249"/>
              <p:cNvCxnSpPr/>
              <p:nvPr/>
            </p:nvCxnSpPr>
            <p:spPr bwMode="auto">
              <a:xfrm flipH="1" flipV="1">
                <a:off x="691859" y="4767988"/>
                <a:ext cx="562307" cy="236579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组合 206"/>
            <p:cNvGrpSpPr/>
            <p:nvPr/>
          </p:nvGrpSpPr>
          <p:grpSpPr>
            <a:xfrm rot="8203763">
              <a:off x="7343894" y="1909299"/>
              <a:ext cx="2409816" cy="2443413"/>
              <a:chOff x="-1671914" y="2427988"/>
              <a:chExt cx="4681167" cy="4746431"/>
            </a:xfrm>
            <a:solidFill>
              <a:srgbClr val="0070C0">
                <a:alpha val="12000"/>
              </a:srgbClr>
            </a:solidFill>
          </p:grpSpPr>
          <p:grpSp>
            <p:nvGrpSpPr>
              <p:cNvPr id="209" name="组合 208"/>
              <p:cNvGrpSpPr/>
              <p:nvPr/>
            </p:nvGrpSpPr>
            <p:grpSpPr>
              <a:xfrm>
                <a:off x="-1670747" y="2427988"/>
                <a:ext cx="4680000" cy="4680000"/>
                <a:chOff x="-3143597" y="4219106"/>
                <a:chExt cx="4680000" cy="4680000"/>
              </a:xfrm>
              <a:grpFill/>
              <a:effectLst>
                <a:outerShdw blurRad="50800" dist="50800" dir="5400000" algn="ctr" rotWithShape="0">
                  <a:srgbClr val="000000">
                    <a:alpha val="78000"/>
                  </a:srgbClr>
                </a:outerShdw>
              </a:effectLst>
            </p:grpSpPr>
            <p:sp>
              <p:nvSpPr>
                <p:cNvPr id="226" name="饼形 225"/>
                <p:cNvSpPr/>
                <p:nvPr/>
              </p:nvSpPr>
              <p:spPr bwMode="auto">
                <a:xfrm rot="17276923">
                  <a:off x="-3143597" y="4219106"/>
                  <a:ext cx="4680000" cy="46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27" name="饼形 226"/>
                <p:cNvSpPr/>
                <p:nvPr/>
              </p:nvSpPr>
              <p:spPr bwMode="auto">
                <a:xfrm rot="17276923">
                  <a:off x="-2963597" y="4399106"/>
                  <a:ext cx="4320000" cy="43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28" name="饼形 227"/>
                <p:cNvSpPr/>
                <p:nvPr/>
              </p:nvSpPr>
              <p:spPr bwMode="auto">
                <a:xfrm rot="17276923">
                  <a:off x="-2783597" y="4579106"/>
                  <a:ext cx="3960000" cy="39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29" name="饼形 228"/>
                <p:cNvSpPr/>
                <p:nvPr/>
              </p:nvSpPr>
              <p:spPr bwMode="auto">
                <a:xfrm rot="17276923">
                  <a:off x="-2423597" y="4939106"/>
                  <a:ext cx="3240000" cy="324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30" name="饼形 229"/>
                <p:cNvSpPr/>
                <p:nvPr/>
              </p:nvSpPr>
              <p:spPr bwMode="auto">
                <a:xfrm rot="17276923">
                  <a:off x="-2063597" y="5299106"/>
                  <a:ext cx="2520000" cy="252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31" name="饼形 230"/>
                <p:cNvSpPr/>
                <p:nvPr/>
              </p:nvSpPr>
              <p:spPr bwMode="auto">
                <a:xfrm rot="17276923">
                  <a:off x="-1703597" y="5659106"/>
                  <a:ext cx="1800000" cy="180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32" name="饼形 231"/>
                <p:cNvSpPr/>
                <p:nvPr/>
              </p:nvSpPr>
              <p:spPr bwMode="auto">
                <a:xfrm rot="17276923">
                  <a:off x="-1343597" y="6019106"/>
                  <a:ext cx="1080000" cy="108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sp>
              <p:nvSpPr>
                <p:cNvPr id="233" name="饼形 232"/>
                <p:cNvSpPr/>
                <p:nvPr/>
              </p:nvSpPr>
              <p:spPr bwMode="auto">
                <a:xfrm rot="17276923">
                  <a:off x="-983597" y="6379106"/>
                  <a:ext cx="360000" cy="360000"/>
                </a:xfrm>
                <a:prstGeom prst="pie">
                  <a:avLst>
                    <a:gd name="adj1" fmla="val 7444652"/>
                    <a:gd name="adj2" fmla="val 16032302"/>
                  </a:avLst>
                </a:prstGeom>
                <a:grpFill/>
                <a:ln w="0" cap="flat" cmpd="sng" algn="ctr">
                  <a:solidFill>
                    <a:schemeClr val="bg1">
                      <a:lumMod val="85000"/>
                      <a:alpha val="20000"/>
                    </a:schemeClr>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a:p>
              </p:txBody>
            </p:sp>
          </p:grpSp>
          <p:cxnSp>
            <p:nvCxnSpPr>
              <p:cNvPr id="210" name="直接连接符 209"/>
              <p:cNvCxnSpPr/>
              <p:nvPr/>
            </p:nvCxnSpPr>
            <p:spPr bwMode="auto">
              <a:xfrm>
                <a:off x="-1651594" y="4431215"/>
                <a:ext cx="2311666" cy="3525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直接连接符 210"/>
              <p:cNvCxnSpPr/>
              <p:nvPr/>
            </p:nvCxnSpPr>
            <p:spPr bwMode="auto">
              <a:xfrm>
                <a:off x="-1671914" y="4756335"/>
                <a:ext cx="2301117" cy="27039"/>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2" name="直接连接符 211"/>
              <p:cNvCxnSpPr/>
              <p:nvPr/>
            </p:nvCxnSpPr>
            <p:spPr bwMode="auto">
              <a:xfrm flipV="1">
                <a:off x="-1641434" y="4783374"/>
                <a:ext cx="2286392" cy="32856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 name="直接连接符 212"/>
              <p:cNvCxnSpPr/>
              <p:nvPr/>
            </p:nvCxnSpPr>
            <p:spPr bwMode="auto">
              <a:xfrm flipV="1">
                <a:off x="-1590634" y="4783374"/>
                <a:ext cx="2250706" cy="6943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 name="直接连接符 213"/>
              <p:cNvCxnSpPr/>
              <p:nvPr/>
            </p:nvCxnSpPr>
            <p:spPr bwMode="auto">
              <a:xfrm flipV="1">
                <a:off x="-1448394" y="4783374"/>
                <a:ext cx="2103512" cy="100928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 name="直接连接符 214"/>
              <p:cNvCxnSpPr/>
              <p:nvPr/>
            </p:nvCxnSpPr>
            <p:spPr bwMode="auto">
              <a:xfrm flipV="1">
                <a:off x="-1245194" y="4783374"/>
                <a:ext cx="1914447" cy="135472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直接连接符 215"/>
              <p:cNvCxnSpPr/>
              <p:nvPr/>
            </p:nvCxnSpPr>
            <p:spPr bwMode="auto">
              <a:xfrm flipV="1">
                <a:off x="-1001354" y="4810413"/>
                <a:ext cx="1670607" cy="161216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7" name="直接连接符 216"/>
              <p:cNvCxnSpPr/>
              <p:nvPr/>
            </p:nvCxnSpPr>
            <p:spPr bwMode="auto">
              <a:xfrm flipV="1">
                <a:off x="-696554" y="4799517"/>
                <a:ext cx="1356626" cy="1856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8" name="直接连接符 217"/>
              <p:cNvCxnSpPr/>
              <p:nvPr/>
            </p:nvCxnSpPr>
            <p:spPr bwMode="auto">
              <a:xfrm flipV="1">
                <a:off x="-412074" y="4794270"/>
                <a:ext cx="1072146" cy="206518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 name="直接连接符 218"/>
              <p:cNvCxnSpPr/>
              <p:nvPr/>
            </p:nvCxnSpPr>
            <p:spPr bwMode="auto">
              <a:xfrm flipV="1">
                <a:off x="-118806" y="4799137"/>
                <a:ext cx="762783" cy="2243075"/>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0" name="直接连接符 219"/>
              <p:cNvCxnSpPr/>
              <p:nvPr/>
            </p:nvCxnSpPr>
            <p:spPr bwMode="auto">
              <a:xfrm flipV="1">
                <a:off x="217846" y="4788241"/>
                <a:ext cx="437272" cy="2345537"/>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直接连接符 220"/>
              <p:cNvCxnSpPr/>
              <p:nvPr/>
            </p:nvCxnSpPr>
            <p:spPr bwMode="auto">
              <a:xfrm flipV="1">
                <a:off x="542966" y="4805546"/>
                <a:ext cx="125179" cy="2368873"/>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 name="直接连接符 221"/>
              <p:cNvCxnSpPr/>
              <p:nvPr/>
            </p:nvCxnSpPr>
            <p:spPr bwMode="auto">
              <a:xfrm flipH="1" flipV="1">
                <a:off x="680720" y="4795520"/>
                <a:ext cx="217846" cy="236874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直接连接符 222"/>
              <p:cNvCxnSpPr/>
              <p:nvPr/>
            </p:nvCxnSpPr>
            <p:spPr bwMode="auto">
              <a:xfrm flipH="1" flipV="1">
                <a:off x="688925" y="4795520"/>
                <a:ext cx="849722" cy="2236660"/>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4" name="直接连接符 223"/>
              <p:cNvCxnSpPr/>
              <p:nvPr/>
            </p:nvCxnSpPr>
            <p:spPr bwMode="auto">
              <a:xfrm flipH="1" flipV="1">
                <a:off x="666923" y="4798669"/>
                <a:ext cx="1166364" cy="2070951"/>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 name="直接连接符 224"/>
              <p:cNvCxnSpPr/>
              <p:nvPr/>
            </p:nvCxnSpPr>
            <p:spPr bwMode="auto">
              <a:xfrm flipH="1" flipV="1">
                <a:off x="691859" y="4767988"/>
                <a:ext cx="562307" cy="2365792"/>
              </a:xfrm>
              <a:prstGeom prst="line">
                <a:avLst/>
              </a:prstGeom>
              <a:grpFill/>
              <a:ln w="9525" cap="flat" cmpd="sng" algn="ctr">
                <a:solidFill>
                  <a:schemeClr val="bg1">
                    <a:lumMod val="85000"/>
                    <a:alpha val="2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08" name="图片 100"/>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196263" y="3375025"/>
              <a:ext cx="6826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4" name="组合 283"/>
          <p:cNvGrpSpPr/>
          <p:nvPr/>
        </p:nvGrpSpPr>
        <p:grpSpPr>
          <a:xfrm>
            <a:off x="1356675" y="2695300"/>
            <a:ext cx="1506501" cy="1505898"/>
            <a:chOff x="649288" y="2871788"/>
            <a:chExt cx="3963987" cy="3962400"/>
          </a:xfrm>
        </p:grpSpPr>
        <p:grpSp>
          <p:nvGrpSpPr>
            <p:cNvPr id="285" name="组合 6"/>
            <p:cNvGrpSpPr>
              <a:grpSpLocks/>
            </p:cNvGrpSpPr>
            <p:nvPr/>
          </p:nvGrpSpPr>
          <p:grpSpPr bwMode="auto">
            <a:xfrm>
              <a:off x="649288" y="2871788"/>
              <a:ext cx="3963987" cy="3962400"/>
              <a:chOff x="-446443" y="1472351"/>
              <a:chExt cx="6480000" cy="6480000"/>
            </a:xfrm>
          </p:grpSpPr>
          <p:sp>
            <p:nvSpPr>
              <p:cNvPr id="293" name="椭圆 292"/>
              <p:cNvSpPr>
                <a:spLocks noChangeAspect="1"/>
              </p:cNvSpPr>
              <p:nvPr/>
            </p:nvSpPr>
            <p:spPr>
              <a:xfrm>
                <a:off x="33652" y="2012351"/>
                <a:ext cx="5400434" cy="5400000"/>
              </a:xfrm>
              <a:prstGeom prst="ellipse">
                <a:avLst/>
              </a:prstGeom>
              <a:solidFill>
                <a:schemeClr val="accent1">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p>
            </p:txBody>
          </p:sp>
          <p:sp>
            <p:nvSpPr>
              <p:cNvPr id="294" name="椭圆 293"/>
              <p:cNvSpPr>
                <a:spLocks noChangeAspect="1"/>
              </p:cNvSpPr>
              <p:nvPr/>
            </p:nvSpPr>
            <p:spPr>
              <a:xfrm>
                <a:off x="-446443" y="1472351"/>
                <a:ext cx="6480000" cy="6480000"/>
              </a:xfrm>
              <a:prstGeom prst="ellipse">
                <a:avLst/>
              </a:prstGeom>
              <a:solidFill>
                <a:schemeClr val="accent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p>
            </p:txBody>
          </p:sp>
          <p:cxnSp>
            <p:nvCxnSpPr>
              <p:cNvPr id="295" name="直接连接符 294"/>
              <p:cNvCxnSpPr/>
              <p:nvPr/>
            </p:nvCxnSpPr>
            <p:spPr>
              <a:xfrm flipH="1">
                <a:off x="5107" y="4712351"/>
                <a:ext cx="2774177" cy="15369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 name="直接连接符 295"/>
              <p:cNvCxnSpPr>
                <a:endCxn id="294" idx="0"/>
              </p:cNvCxnSpPr>
              <p:nvPr/>
            </p:nvCxnSpPr>
            <p:spPr>
              <a:xfrm flipV="1">
                <a:off x="2794854" y="1472351"/>
                <a:ext cx="0" cy="32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 name="直接连接符 296"/>
              <p:cNvCxnSpPr/>
              <p:nvPr/>
            </p:nvCxnSpPr>
            <p:spPr>
              <a:xfrm>
                <a:off x="2779283" y="4712351"/>
                <a:ext cx="2841651" cy="153692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86" name="图片 8"/>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643063" y="4570413"/>
              <a:ext cx="18923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图片 111"/>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rot="14558759">
              <a:off x="2040732" y="4083844"/>
              <a:ext cx="189071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图片 112"/>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rot="7104885">
              <a:off x="1427957" y="4023519"/>
              <a:ext cx="189071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图片 7"/>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946275" y="4079875"/>
              <a:ext cx="1363663"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 name="文本框 9"/>
            <p:cNvSpPr txBox="1">
              <a:spLocks noChangeArrowheads="1"/>
            </p:cNvSpPr>
            <p:nvPr/>
          </p:nvSpPr>
          <p:spPr bwMode="auto">
            <a:xfrm flipH="1">
              <a:off x="3081338" y="4803774"/>
              <a:ext cx="1458911" cy="5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000" dirty="0">
                  <a:latin typeface="Arial" panose="020B0604020202020204" pitchFamily="34" charset="0"/>
                </a:rPr>
                <a:t>120°</a:t>
              </a:r>
              <a:endParaRPr lang="zh-CN" altLang="en-US" sz="1000" dirty="0">
                <a:latin typeface="Arial" panose="020B0604020202020204" pitchFamily="34" charset="0"/>
              </a:endParaRPr>
            </a:p>
          </p:txBody>
        </p:sp>
        <p:sp>
          <p:nvSpPr>
            <p:cNvPr id="291" name="文本框 113"/>
            <p:cNvSpPr txBox="1">
              <a:spLocks noChangeArrowheads="1"/>
            </p:cNvSpPr>
            <p:nvPr/>
          </p:nvSpPr>
          <p:spPr bwMode="auto">
            <a:xfrm flipH="1">
              <a:off x="1573210" y="5383213"/>
              <a:ext cx="1664435" cy="5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000" dirty="0">
                  <a:latin typeface="Arial" panose="020B0604020202020204" pitchFamily="34" charset="0"/>
                </a:rPr>
                <a:t>120°</a:t>
              </a:r>
              <a:endParaRPr lang="zh-CN" altLang="en-US" sz="1000" dirty="0">
                <a:latin typeface="Arial" panose="020B0604020202020204" pitchFamily="34" charset="0"/>
              </a:endParaRPr>
            </a:p>
          </p:txBody>
        </p:sp>
        <p:sp>
          <p:nvSpPr>
            <p:cNvPr id="292" name="文本框 114"/>
            <p:cNvSpPr txBox="1">
              <a:spLocks noChangeArrowheads="1"/>
            </p:cNvSpPr>
            <p:nvPr/>
          </p:nvSpPr>
          <p:spPr bwMode="auto">
            <a:xfrm flipH="1">
              <a:off x="2044701" y="3767139"/>
              <a:ext cx="1981201" cy="5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000">
                  <a:latin typeface="Arial" panose="020B0604020202020204" pitchFamily="34" charset="0"/>
                </a:rPr>
                <a:t>120°</a:t>
              </a:r>
              <a:endParaRPr lang="zh-CN" altLang="en-US" sz="1000">
                <a:latin typeface="Arial" panose="020B0604020202020204" pitchFamily="34" charset="0"/>
              </a:endParaRPr>
            </a:p>
          </p:txBody>
        </p:sp>
      </p:grpSp>
      <p:grpSp>
        <p:nvGrpSpPr>
          <p:cNvPr id="298" name="组合 297"/>
          <p:cNvGrpSpPr/>
          <p:nvPr/>
        </p:nvGrpSpPr>
        <p:grpSpPr>
          <a:xfrm>
            <a:off x="4307840" y="2700890"/>
            <a:ext cx="1764256" cy="1505403"/>
            <a:chOff x="649288" y="2871788"/>
            <a:chExt cx="4643732" cy="3962400"/>
          </a:xfrm>
        </p:grpSpPr>
        <p:grpSp>
          <p:nvGrpSpPr>
            <p:cNvPr id="299" name="组合 6"/>
            <p:cNvGrpSpPr>
              <a:grpSpLocks/>
            </p:cNvGrpSpPr>
            <p:nvPr/>
          </p:nvGrpSpPr>
          <p:grpSpPr bwMode="auto">
            <a:xfrm>
              <a:off x="649288" y="2871788"/>
              <a:ext cx="3963987" cy="3962400"/>
              <a:chOff x="-446443" y="1472351"/>
              <a:chExt cx="6480000" cy="6480000"/>
            </a:xfrm>
          </p:grpSpPr>
          <p:sp>
            <p:nvSpPr>
              <p:cNvPr id="307" name="椭圆 306"/>
              <p:cNvSpPr>
                <a:spLocks noChangeAspect="1"/>
              </p:cNvSpPr>
              <p:nvPr/>
            </p:nvSpPr>
            <p:spPr>
              <a:xfrm>
                <a:off x="33652" y="2012351"/>
                <a:ext cx="5400434" cy="5400000"/>
              </a:xfrm>
              <a:prstGeom prst="ellipse">
                <a:avLst/>
              </a:prstGeom>
              <a:solidFill>
                <a:schemeClr val="accent1">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p>
            </p:txBody>
          </p:sp>
          <p:sp>
            <p:nvSpPr>
              <p:cNvPr id="308" name="椭圆 307"/>
              <p:cNvSpPr>
                <a:spLocks noChangeAspect="1"/>
              </p:cNvSpPr>
              <p:nvPr/>
            </p:nvSpPr>
            <p:spPr>
              <a:xfrm>
                <a:off x="-446443" y="1472351"/>
                <a:ext cx="6480000" cy="6480000"/>
              </a:xfrm>
              <a:prstGeom prst="ellipse">
                <a:avLst/>
              </a:prstGeom>
              <a:solidFill>
                <a:schemeClr val="accent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p>
            </p:txBody>
          </p:sp>
          <p:cxnSp>
            <p:nvCxnSpPr>
              <p:cNvPr id="309" name="直接连接符 308"/>
              <p:cNvCxnSpPr>
                <a:stCxn id="308" idx="6"/>
                <a:endCxn id="308" idx="2"/>
              </p:cNvCxnSpPr>
              <p:nvPr/>
            </p:nvCxnSpPr>
            <p:spPr>
              <a:xfrm flipH="1">
                <a:off x="-446443" y="4712353"/>
                <a:ext cx="64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直接连接符 310"/>
              <p:cNvCxnSpPr>
                <a:stCxn id="308" idx="0"/>
                <a:endCxn id="308" idx="4"/>
              </p:cNvCxnSpPr>
              <p:nvPr/>
            </p:nvCxnSpPr>
            <p:spPr>
              <a:xfrm>
                <a:off x="2793557" y="1472351"/>
                <a:ext cx="0" cy="648000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0" name="图片 8"/>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rot="18909648">
              <a:off x="2061594" y="4636172"/>
              <a:ext cx="18923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 name="图片 111"/>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rot="14558759">
              <a:off x="2064392" y="4108813"/>
              <a:ext cx="189071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 name="图片 112"/>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rot="7104885">
              <a:off x="1427957" y="4023519"/>
              <a:ext cx="189071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 name="文本框 114"/>
            <p:cNvSpPr txBox="1">
              <a:spLocks noChangeArrowheads="1"/>
            </p:cNvSpPr>
            <p:nvPr/>
          </p:nvSpPr>
          <p:spPr bwMode="auto">
            <a:xfrm flipH="1">
              <a:off x="1401781" y="3921663"/>
              <a:ext cx="1981201" cy="5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000" dirty="0" smtClean="0">
                  <a:latin typeface="Arial" panose="020B0604020202020204" pitchFamily="34" charset="0"/>
                </a:rPr>
                <a:t>90</a:t>
              </a:r>
              <a:r>
                <a:rPr lang="en-US" altLang="zh-CN" sz="1000" dirty="0">
                  <a:latin typeface="Arial" panose="020B0604020202020204" pitchFamily="34" charset="0"/>
                </a:rPr>
                <a:t>°</a:t>
              </a:r>
              <a:endParaRPr lang="zh-CN" altLang="en-US" sz="1000" dirty="0">
                <a:latin typeface="Arial" panose="020B0604020202020204" pitchFamily="34" charset="0"/>
              </a:endParaRPr>
            </a:p>
          </p:txBody>
        </p:sp>
        <p:pic>
          <p:nvPicPr>
            <p:cNvPr id="313" name="图片 8"/>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rot="3035578">
              <a:off x="1446232" y="4550870"/>
              <a:ext cx="18923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 name="图片 7"/>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968249" y="4270399"/>
              <a:ext cx="1363664" cy="136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 name="文本框 114"/>
            <p:cNvSpPr txBox="1">
              <a:spLocks noChangeArrowheads="1"/>
            </p:cNvSpPr>
            <p:nvPr/>
          </p:nvSpPr>
          <p:spPr bwMode="auto">
            <a:xfrm flipH="1">
              <a:off x="3311819" y="4100269"/>
              <a:ext cx="1981201" cy="5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000" dirty="0" smtClean="0">
                  <a:latin typeface="Arial" panose="020B0604020202020204" pitchFamily="34" charset="0"/>
                </a:rPr>
                <a:t>90</a:t>
              </a:r>
              <a:r>
                <a:rPr lang="en-US" altLang="zh-CN" sz="1000" dirty="0">
                  <a:latin typeface="Arial" panose="020B0604020202020204" pitchFamily="34" charset="0"/>
                </a:rPr>
                <a:t>°</a:t>
              </a:r>
              <a:endParaRPr lang="zh-CN" altLang="en-US" sz="1000" dirty="0">
                <a:latin typeface="Arial" panose="020B0604020202020204" pitchFamily="34" charset="0"/>
              </a:endParaRPr>
            </a:p>
          </p:txBody>
        </p:sp>
        <p:sp>
          <p:nvSpPr>
            <p:cNvPr id="315" name="文本框 114"/>
            <p:cNvSpPr txBox="1">
              <a:spLocks noChangeArrowheads="1"/>
            </p:cNvSpPr>
            <p:nvPr/>
          </p:nvSpPr>
          <p:spPr bwMode="auto">
            <a:xfrm flipH="1">
              <a:off x="1357401" y="5497137"/>
              <a:ext cx="1981201" cy="5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000" dirty="0" smtClean="0">
                  <a:latin typeface="Arial" panose="020B0604020202020204" pitchFamily="34" charset="0"/>
                </a:rPr>
                <a:t>90</a:t>
              </a:r>
              <a:r>
                <a:rPr lang="en-US" altLang="zh-CN" sz="1000" dirty="0">
                  <a:latin typeface="Arial" panose="020B0604020202020204" pitchFamily="34" charset="0"/>
                </a:rPr>
                <a:t>°</a:t>
              </a:r>
              <a:endParaRPr lang="zh-CN" altLang="en-US" sz="1000" dirty="0">
                <a:latin typeface="Arial" panose="020B0604020202020204" pitchFamily="34" charset="0"/>
              </a:endParaRPr>
            </a:p>
          </p:txBody>
        </p:sp>
        <p:sp>
          <p:nvSpPr>
            <p:cNvPr id="316" name="文本框 114"/>
            <p:cNvSpPr txBox="1">
              <a:spLocks noChangeArrowheads="1"/>
            </p:cNvSpPr>
            <p:nvPr/>
          </p:nvSpPr>
          <p:spPr bwMode="auto">
            <a:xfrm flipH="1">
              <a:off x="3243531" y="5474947"/>
              <a:ext cx="1981201" cy="5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000" dirty="0" smtClean="0">
                  <a:latin typeface="Arial" panose="020B0604020202020204" pitchFamily="34" charset="0"/>
                </a:rPr>
                <a:t>90</a:t>
              </a:r>
              <a:r>
                <a:rPr lang="en-US" altLang="zh-CN" sz="1000" dirty="0">
                  <a:latin typeface="Arial" panose="020B0604020202020204" pitchFamily="34" charset="0"/>
                </a:rPr>
                <a:t>°</a:t>
              </a:r>
              <a:endParaRPr lang="zh-CN" altLang="en-US" sz="1000" dirty="0">
                <a:latin typeface="Arial" panose="020B0604020202020204" pitchFamily="34" charset="0"/>
              </a:endParaRPr>
            </a:p>
          </p:txBody>
        </p:sp>
      </p:grpSp>
      <p:sp>
        <p:nvSpPr>
          <p:cNvPr id="312" name="矩形 311"/>
          <p:cNvSpPr/>
          <p:nvPr/>
        </p:nvSpPr>
        <p:spPr>
          <a:xfrm>
            <a:off x="2924810" y="78719"/>
            <a:ext cx="535723" cy="923330"/>
          </a:xfrm>
          <a:prstGeom prst="rect">
            <a:avLst/>
          </a:prstGeom>
          <a:noFill/>
        </p:spPr>
        <p:txBody>
          <a:bodyPr wrap="none" lIns="91440" tIns="45720" rIns="91440" bIns="45720">
            <a:spAutoFit/>
          </a:bodyPr>
          <a:lstStyle/>
          <a:p>
            <a:pPr algn="ctr"/>
            <a:r>
              <a:rPr lang="en-US" altLang="zh-CN"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a:t>
            </a: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25" name="组合 24"/>
          <p:cNvGrpSpPr/>
          <p:nvPr/>
        </p:nvGrpSpPr>
        <p:grpSpPr>
          <a:xfrm>
            <a:off x="984126" y="3919019"/>
            <a:ext cx="5403834" cy="2865967"/>
            <a:chOff x="801246" y="3919019"/>
            <a:chExt cx="5403834" cy="2865967"/>
          </a:xfrm>
        </p:grpSpPr>
        <p:pic>
          <p:nvPicPr>
            <p:cNvPr id="331" name="图片 74"/>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215870" y="5665512"/>
              <a:ext cx="942627"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017310" y="3919019"/>
              <a:ext cx="1149570" cy="821972"/>
            </a:xfrm>
            <a:prstGeom prst="rect">
              <a:avLst/>
            </a:prstGeom>
          </p:spPr>
        </p:pic>
        <p:pic>
          <p:nvPicPr>
            <p:cNvPr id="12" name="图片 1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99886" y="4960773"/>
              <a:ext cx="602032" cy="495343"/>
            </a:xfrm>
            <a:prstGeom prst="rect">
              <a:avLst/>
            </a:prstGeom>
          </p:spPr>
        </p:pic>
        <p:pic>
          <p:nvPicPr>
            <p:cNvPr id="317" name="图片 74"/>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465826" y="5665512"/>
              <a:ext cx="942627"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 name="图片 31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01246" y="5615465"/>
              <a:ext cx="698942" cy="698942"/>
            </a:xfrm>
            <a:prstGeom prst="rect">
              <a:avLst/>
            </a:prstGeom>
          </p:spPr>
        </p:pic>
        <p:pic>
          <p:nvPicPr>
            <p:cNvPr id="20" name="图片 19"/>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56235" y="6381319"/>
              <a:ext cx="605418" cy="377290"/>
            </a:xfrm>
            <a:prstGeom prst="rect">
              <a:avLst/>
            </a:prstGeom>
          </p:spPr>
        </p:pic>
        <p:cxnSp>
          <p:nvCxnSpPr>
            <p:cNvPr id="22" name="直接连接符 21"/>
            <p:cNvCxnSpPr/>
            <p:nvPr/>
          </p:nvCxnSpPr>
          <p:spPr>
            <a:xfrm>
              <a:off x="3332914" y="476922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087608" y="4868196"/>
              <a:ext cx="25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直接连接符 318"/>
            <p:cNvCxnSpPr/>
            <p:nvPr/>
          </p:nvCxnSpPr>
          <p:spPr>
            <a:xfrm>
              <a:off x="2082848" y="487339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20" name="图片 3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466517" y="4972572"/>
              <a:ext cx="602032" cy="495343"/>
            </a:xfrm>
            <a:prstGeom prst="rect">
              <a:avLst/>
            </a:prstGeom>
          </p:spPr>
        </p:pic>
        <p:cxnSp>
          <p:nvCxnSpPr>
            <p:cNvPr id="321" name="直接连接符 320"/>
            <p:cNvCxnSpPr/>
            <p:nvPr/>
          </p:nvCxnSpPr>
          <p:spPr>
            <a:xfrm>
              <a:off x="4640853" y="4876173"/>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a:off x="2059699" y="5440552"/>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直接连接符 322"/>
            <p:cNvCxnSpPr/>
            <p:nvPr/>
          </p:nvCxnSpPr>
          <p:spPr>
            <a:xfrm>
              <a:off x="1160810" y="5548552"/>
              <a:ext cx="1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p:nvPr/>
          </p:nvCxnSpPr>
          <p:spPr>
            <a:xfrm>
              <a:off x="1160810" y="5548552"/>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接连接符 325"/>
            <p:cNvCxnSpPr/>
            <p:nvPr/>
          </p:nvCxnSpPr>
          <p:spPr>
            <a:xfrm>
              <a:off x="2924810" y="5548552"/>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p:nvPr/>
          </p:nvCxnSpPr>
          <p:spPr>
            <a:xfrm>
              <a:off x="1707809" y="5557512"/>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接连接符 327"/>
            <p:cNvCxnSpPr/>
            <p:nvPr/>
          </p:nvCxnSpPr>
          <p:spPr>
            <a:xfrm>
              <a:off x="2340372" y="5553928"/>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接连接符 328"/>
            <p:cNvCxnSpPr/>
            <p:nvPr/>
          </p:nvCxnSpPr>
          <p:spPr>
            <a:xfrm>
              <a:off x="1150717" y="6260407"/>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0" name="图片 74"/>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867949" y="5656720"/>
              <a:ext cx="942627"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 name="图片 33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140001" y="5641842"/>
              <a:ext cx="698942" cy="698942"/>
            </a:xfrm>
            <a:prstGeom prst="rect">
              <a:avLst/>
            </a:prstGeom>
          </p:spPr>
        </p:pic>
        <p:pic>
          <p:nvPicPr>
            <p:cNvPr id="335" name="图片 33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194990" y="6407696"/>
              <a:ext cx="605418" cy="377290"/>
            </a:xfrm>
            <a:prstGeom prst="rect">
              <a:avLst/>
            </a:prstGeom>
          </p:spPr>
        </p:pic>
        <p:cxnSp>
          <p:nvCxnSpPr>
            <p:cNvPr id="336" name="直接连接符 335"/>
            <p:cNvCxnSpPr/>
            <p:nvPr/>
          </p:nvCxnSpPr>
          <p:spPr>
            <a:xfrm>
              <a:off x="4609468" y="5466929"/>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直接连接符 336"/>
            <p:cNvCxnSpPr/>
            <p:nvPr/>
          </p:nvCxnSpPr>
          <p:spPr>
            <a:xfrm>
              <a:off x="3499565" y="5574929"/>
              <a:ext cx="21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nvCxnSpPr>
          <p:spPr>
            <a:xfrm>
              <a:off x="3499565" y="5574929"/>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a:off x="5700184" y="5579050"/>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p:nvPr/>
          </p:nvCxnSpPr>
          <p:spPr>
            <a:xfrm>
              <a:off x="4609469" y="5577116"/>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直接连接符 340"/>
            <p:cNvCxnSpPr/>
            <p:nvPr/>
          </p:nvCxnSpPr>
          <p:spPr>
            <a:xfrm>
              <a:off x="5122555" y="5574929"/>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直接连接符 341"/>
            <p:cNvCxnSpPr/>
            <p:nvPr/>
          </p:nvCxnSpPr>
          <p:spPr>
            <a:xfrm>
              <a:off x="3489472" y="628678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nvCxnSpPr>
          <p:spPr>
            <a:xfrm>
              <a:off x="4028304" y="5583889"/>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5" name="图片 344"/>
            <p:cNvPicPr>
              <a:picLocks noChangeAspect="1"/>
            </p:cNvPicPr>
            <p:nvPr/>
          </p:nvPicPr>
          <p:blipFill>
            <a:blip r:embed="rId22" cstate="email">
              <a:extLst>
                <a:ext uri="{BEBA8EAE-BF5A-486C-A8C5-ECC9F3942E4B}">
                  <a14:imgProps xmlns:a14="http://schemas.microsoft.com/office/drawing/2010/main">
                    <a14:imgLayer r:embed="rId23">
                      <a14:imgEffect>
                        <a14:brightnessContrast contrast="20000"/>
                      </a14:imgEffect>
                    </a14:imgLayer>
                  </a14:imgProps>
                </a:ext>
                <a:ext uri="{28A0092B-C50C-407E-A947-70E740481C1C}">
                  <a14:useLocalDpi xmlns:a14="http://schemas.microsoft.com/office/drawing/2010/main"/>
                </a:ext>
              </a:extLst>
            </a:blip>
            <a:stretch>
              <a:fillRect/>
            </a:stretch>
          </p:blipFill>
          <p:spPr>
            <a:xfrm>
              <a:off x="3638504" y="5725788"/>
              <a:ext cx="869660" cy="460050"/>
            </a:xfrm>
            <a:prstGeom prst="rect">
              <a:avLst/>
            </a:prstGeom>
          </p:spPr>
        </p:pic>
        <p:pic>
          <p:nvPicPr>
            <p:cNvPr id="346" name="图片 345"/>
            <p:cNvPicPr>
              <a:picLocks noChangeAspect="1"/>
            </p:cNvPicPr>
            <p:nvPr/>
          </p:nvPicPr>
          <p:blipFill>
            <a:blip r:embed="rId22" cstate="email">
              <a:extLst>
                <a:ext uri="{BEBA8EAE-BF5A-486C-A8C5-ECC9F3942E4B}">
                  <a14:imgProps xmlns:a14="http://schemas.microsoft.com/office/drawing/2010/main">
                    <a14:imgLayer r:embed="rId23">
                      <a14:imgEffect>
                        <a14:brightnessContrast contrast="20000"/>
                      </a14:imgEffect>
                    </a14:imgLayer>
                  </a14:imgProps>
                </a:ext>
                <a:ext uri="{28A0092B-C50C-407E-A947-70E740481C1C}">
                  <a14:useLocalDpi xmlns:a14="http://schemas.microsoft.com/office/drawing/2010/main"/>
                </a:ext>
              </a:extLst>
            </a:blip>
            <a:stretch>
              <a:fillRect/>
            </a:stretch>
          </p:blipFill>
          <p:spPr>
            <a:xfrm>
              <a:off x="4204143" y="5725788"/>
              <a:ext cx="869660" cy="460050"/>
            </a:xfrm>
            <a:prstGeom prst="rect">
              <a:avLst/>
            </a:prstGeom>
          </p:spPr>
        </p:pic>
        <p:pic>
          <p:nvPicPr>
            <p:cNvPr id="347" name="图片 346"/>
            <p:cNvPicPr>
              <a:picLocks noChangeAspect="1"/>
            </p:cNvPicPr>
            <p:nvPr/>
          </p:nvPicPr>
          <p:blipFill>
            <a:blip r:embed="rId22" cstate="email">
              <a:extLst>
                <a:ext uri="{BEBA8EAE-BF5A-486C-A8C5-ECC9F3942E4B}">
                  <a14:imgProps xmlns:a14="http://schemas.microsoft.com/office/drawing/2010/main">
                    <a14:imgLayer r:embed="rId23">
                      <a14:imgEffect>
                        <a14:brightnessContrast contrast="20000"/>
                      </a14:imgEffect>
                    </a14:imgLayer>
                  </a14:imgProps>
                </a:ext>
                <a:ext uri="{28A0092B-C50C-407E-A947-70E740481C1C}">
                  <a14:useLocalDpi xmlns:a14="http://schemas.microsoft.com/office/drawing/2010/main"/>
                </a:ext>
              </a:extLst>
            </a:blip>
            <a:stretch>
              <a:fillRect/>
            </a:stretch>
          </p:blipFill>
          <p:spPr>
            <a:xfrm>
              <a:off x="4769782" y="5725788"/>
              <a:ext cx="869660" cy="460050"/>
            </a:xfrm>
            <a:prstGeom prst="rect">
              <a:avLst/>
            </a:prstGeom>
          </p:spPr>
        </p:pic>
        <p:pic>
          <p:nvPicPr>
            <p:cNvPr id="348" name="图片 347"/>
            <p:cNvPicPr>
              <a:picLocks noChangeAspect="1"/>
            </p:cNvPicPr>
            <p:nvPr/>
          </p:nvPicPr>
          <p:blipFill>
            <a:blip r:embed="rId22" cstate="email">
              <a:extLst>
                <a:ext uri="{BEBA8EAE-BF5A-486C-A8C5-ECC9F3942E4B}">
                  <a14:imgProps xmlns:a14="http://schemas.microsoft.com/office/drawing/2010/main">
                    <a14:imgLayer r:embed="rId23">
                      <a14:imgEffect>
                        <a14:brightnessContrast contrast="20000"/>
                      </a14:imgEffect>
                    </a14:imgLayer>
                  </a14:imgProps>
                </a:ext>
                <a:ext uri="{28A0092B-C50C-407E-A947-70E740481C1C}">
                  <a14:useLocalDpi xmlns:a14="http://schemas.microsoft.com/office/drawing/2010/main"/>
                </a:ext>
              </a:extLst>
            </a:blip>
            <a:stretch>
              <a:fillRect/>
            </a:stretch>
          </p:blipFill>
          <p:spPr>
            <a:xfrm>
              <a:off x="5335420" y="5725788"/>
              <a:ext cx="869660" cy="460050"/>
            </a:xfrm>
            <a:prstGeom prst="rect">
              <a:avLst/>
            </a:prstGeom>
          </p:spPr>
        </p:pic>
      </p:grpSp>
      <p:sp>
        <p:nvSpPr>
          <p:cNvPr id="26" name="矩形 25"/>
          <p:cNvSpPr/>
          <p:nvPr/>
        </p:nvSpPr>
        <p:spPr>
          <a:xfrm>
            <a:off x="1032719" y="2726067"/>
            <a:ext cx="654346" cy="246221"/>
          </a:xfrm>
          <a:prstGeom prst="rect">
            <a:avLst/>
          </a:prstGeom>
        </p:spPr>
        <p:txBody>
          <a:bodyPr wrap="none">
            <a:spAutoFit/>
          </a:bodyPr>
          <a:lstStyle/>
          <a:p>
            <a:r>
              <a:rPr lang="en-US" altLang="zh-CN" sz="1000" dirty="0" smtClean="0">
                <a:solidFill>
                  <a:schemeClr val="tx1">
                    <a:lumMod val="50000"/>
                    <a:lumOff val="50000"/>
                  </a:schemeClr>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PFR4K-E</a:t>
            </a:r>
            <a:endParaRPr lang="zh-CN" altLang="en-US" sz="1000" dirty="0">
              <a:solidFill>
                <a:schemeClr val="tx1">
                  <a:lumMod val="50000"/>
                  <a:lumOff val="50000"/>
                </a:schemeClr>
              </a:solidFill>
              <a:effectLst>
                <a:outerShdw blurRad="38100" dist="38100" dir="2700000" algn="tl">
                  <a:srgbClr val="000000">
                    <a:alpha val="43137"/>
                  </a:srgbClr>
                </a:outerShdw>
              </a:effectLst>
            </a:endParaRPr>
          </a:p>
        </p:txBody>
      </p:sp>
      <p:sp>
        <p:nvSpPr>
          <p:cNvPr id="349" name="矩形 348"/>
          <p:cNvSpPr/>
          <p:nvPr/>
        </p:nvSpPr>
        <p:spPr>
          <a:xfrm>
            <a:off x="3968395" y="2747815"/>
            <a:ext cx="679994" cy="246221"/>
          </a:xfrm>
          <a:prstGeom prst="rect">
            <a:avLst/>
          </a:prstGeom>
        </p:spPr>
        <p:txBody>
          <a:bodyPr wrap="none">
            <a:spAutoFit/>
          </a:bodyPr>
          <a:lstStyle/>
          <a:p>
            <a:r>
              <a:rPr lang="en-US" altLang="zh-CN" sz="1000" dirty="0" smtClean="0">
                <a:solidFill>
                  <a:schemeClr val="tx1">
                    <a:lumMod val="50000"/>
                    <a:lumOff val="50000"/>
                  </a:schemeClr>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PFR4K-D</a:t>
            </a:r>
            <a:endParaRPr lang="zh-CN" altLang="en-US" sz="1000" dirty="0">
              <a:solidFill>
                <a:schemeClr val="tx1">
                  <a:lumMod val="50000"/>
                  <a:lumOff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0019321"/>
      </p:ext>
    </p:extLst>
  </p:cSld>
  <p:clrMapOvr>
    <a:masterClrMapping/>
  </p:clrMapOvr>
  <mc:AlternateContent xmlns:mc="http://schemas.openxmlformats.org/markup-compatibility/2006" xmlns:p14="http://schemas.microsoft.com/office/powerpoint/2010/main">
    <mc:Choice Requires="p14">
      <p:transition spd="med" p14:dur="700" advTm="9851">
        <p:fade/>
      </p:transition>
    </mc:Choice>
    <mc:Fallback xmlns="">
      <p:transition spd="med" advTm="9851">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918EC582-632D-4A5D-A298-587EBDC20ED4}"/>
              </a:ext>
            </a:extLst>
          </p:cNvPr>
          <p:cNvGrpSpPr/>
          <p:nvPr/>
        </p:nvGrpSpPr>
        <p:grpSpPr>
          <a:xfrm>
            <a:off x="-9572" y="2753360"/>
            <a:ext cx="687365" cy="4104640"/>
            <a:chOff x="-70532" y="2753360"/>
            <a:chExt cx="687365" cy="4104640"/>
          </a:xfrm>
        </p:grpSpPr>
        <p:sp>
          <p:nvSpPr>
            <p:cNvPr id="20" name="矩形 19">
              <a:extLst>
                <a:ext uri="{FF2B5EF4-FFF2-40B4-BE49-F238E27FC236}">
                  <a16:creationId xmlns:a16="http://schemas.microsoft.com/office/drawing/2014/main" id="{4C2C0DB9-5710-47FA-A0AC-C1EDA7395BE4}"/>
                </a:ext>
              </a:extLst>
            </p:cNvPr>
            <p:cNvSpPr/>
            <p:nvPr/>
          </p:nvSpPr>
          <p:spPr>
            <a:xfrm>
              <a:off x="-70532"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4626" y="2753360"/>
              <a:ext cx="615553" cy="4104640"/>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800" b="1" dirty="0" err="1"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Solution&amp;Application</a:t>
              </a:r>
              <a:endParaRPr lang="en-US" altLang="zh-CN" sz="28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cxnSp>
        <p:nvCxnSpPr>
          <p:cNvPr id="22" name="Straight Connector 34"/>
          <p:cNvCxnSpPr/>
          <p:nvPr/>
        </p:nvCxnSpPr>
        <p:spPr>
          <a:xfrm flipV="1">
            <a:off x="1026493" y="244918"/>
            <a:ext cx="720000" cy="212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本框 5"/>
          <p:cNvSpPr txBox="1"/>
          <p:nvPr/>
        </p:nvSpPr>
        <p:spPr>
          <a:xfrm>
            <a:off x="941741" y="357391"/>
            <a:ext cx="3028375" cy="523220"/>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r>
              <a:rPr lang="en-US" altLang="zh-CN" sz="2800" b="1" dirty="0" smtClean="0">
                <a:latin typeface="Arial" panose="020B0604020202020204" pitchFamily="34" charset="0"/>
                <a:ea typeface="微软雅黑" panose="020B0503020204020204" pitchFamily="34" charset="-122"/>
                <a:cs typeface="Arial" panose="020B0604020202020204" pitchFamily="34" charset="0"/>
              </a:rPr>
              <a:t>APPLICATION</a:t>
            </a:r>
            <a:endParaRPr lang="en-US" altLang="zh-CN" sz="2800" b="1" dirty="0">
              <a:latin typeface="Arial" panose="020B0604020202020204" pitchFamily="34" charset="0"/>
              <a:ea typeface="微软雅黑" panose="020B0503020204020204" pitchFamily="34" charset="-122"/>
              <a:cs typeface="Arial" panose="020B0604020202020204" pitchFamily="34" charset="0"/>
            </a:endParaRPr>
          </a:p>
        </p:txBody>
      </p:sp>
      <p:sp>
        <p:nvSpPr>
          <p:cNvPr id="24" name="矩形 23"/>
          <p:cNvSpPr/>
          <p:nvPr/>
        </p:nvSpPr>
        <p:spPr>
          <a:xfrm>
            <a:off x="822" y="904742"/>
            <a:ext cx="12204000" cy="113054"/>
          </a:xfrm>
          <a:prstGeom prst="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77793" y="1559792"/>
            <a:ext cx="3829945" cy="5298208"/>
            <a:chOff x="677793" y="1559792"/>
            <a:chExt cx="3829945" cy="5298208"/>
          </a:xfrm>
        </p:grpSpPr>
        <p:sp>
          <p:nvSpPr>
            <p:cNvPr id="35" name="矩形 34"/>
            <p:cNvSpPr/>
            <p:nvPr/>
          </p:nvSpPr>
          <p:spPr>
            <a:xfrm>
              <a:off x="677793" y="6463056"/>
              <a:ext cx="3829945" cy="394944"/>
            </a:xfrm>
            <a:prstGeom prst="rect">
              <a:avLst/>
            </a:prstGeom>
            <a:solidFill>
              <a:srgbClr val="7F7F7F"/>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5" name="图片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794" y="4176046"/>
              <a:ext cx="3829944" cy="225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8CF32267-9294-4C37-8844-B278663FFDFF}"/>
                </a:ext>
              </a:extLst>
            </p:cNvPr>
            <p:cNvSpPr txBox="1"/>
            <p:nvPr/>
          </p:nvSpPr>
          <p:spPr bwMode="auto">
            <a:xfrm>
              <a:off x="677794" y="6491251"/>
              <a:ext cx="3829944" cy="338555"/>
            </a:xfrm>
            <a:prstGeom prst="rect">
              <a:avLst/>
            </a:prstGeom>
            <a:solidFill>
              <a:schemeClr val="tx1">
                <a:lumMod val="50000"/>
                <a:lumOff val="50000"/>
              </a:schemeClr>
            </a:solidFill>
            <a:ln>
              <a:noFill/>
            </a:ln>
          </p:spPr>
          <p:txBody>
            <a:bodyPr wrap="square" anchor="ctr">
              <a:spAutoFit/>
            </a:bodyPr>
            <a:lstStyle/>
            <a:p>
              <a:pPr algn="ctr">
                <a:defRPr/>
              </a:pPr>
              <a:r>
                <a:rPr lang="en-US" altLang="zh-CN" sz="1600" dirty="0">
                  <a:solidFill>
                    <a:schemeClr val="bg1"/>
                  </a:solidFill>
                  <a:latin typeface="Segoe UI" panose="020B0502040204020203" pitchFamily="34" charset="0"/>
                  <a:ea typeface="Segoe UI" panose="020B0502040204020203" pitchFamily="34" charset="0"/>
                  <a:cs typeface="Segoe UI" panose="020B0502040204020203" pitchFamily="34" charset="0"/>
                </a:rPr>
                <a:t>Explosion fields/Transformer substation</a:t>
              </a:r>
              <a:endParaRPr lang="zh-CN" altLang="en-US" sz="1600" dirty="0">
                <a:solidFill>
                  <a:schemeClr val="bg1"/>
                </a:solidFill>
                <a:latin typeface="Segoe UI" panose="020B0502040204020203" pitchFamily="34" charset="0"/>
                <a:cs typeface="Segoe UI" panose="020B0502040204020203" pitchFamily="34" charset="0"/>
              </a:endParaRPr>
            </a:p>
          </p:txBody>
        </p:sp>
        <p:sp>
          <p:nvSpPr>
            <p:cNvPr id="13" name="箭头: 下 24">
              <a:extLst>
                <a:ext uri="{FF2B5EF4-FFF2-40B4-BE49-F238E27FC236}">
                  <a16:creationId xmlns:a16="http://schemas.microsoft.com/office/drawing/2014/main" id="{3DD10465-1E6E-45F2-899C-92B6268ED8EC}"/>
                </a:ext>
              </a:extLst>
            </p:cNvPr>
            <p:cNvSpPr/>
            <p:nvPr/>
          </p:nvSpPr>
          <p:spPr>
            <a:xfrm>
              <a:off x="2520728" y="3199775"/>
              <a:ext cx="249237" cy="55086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en-GB" altLang="zh-CN" smtClean="0">
                <a:latin typeface="Segoe UI" panose="020B0502040204020203" pitchFamily="34" charset="0"/>
                <a:cs typeface="Segoe UI" panose="020B0502040204020203" pitchFamily="34" charset="0"/>
              </a:endParaRPr>
            </a:p>
          </p:txBody>
        </p:sp>
        <p:sp>
          <p:nvSpPr>
            <p:cNvPr id="14" name="矩形 15"/>
            <p:cNvSpPr>
              <a:spLocks noChangeArrowheads="1"/>
            </p:cNvSpPr>
            <p:nvPr/>
          </p:nvSpPr>
          <p:spPr bwMode="auto">
            <a:xfrm>
              <a:off x="1369965" y="2491750"/>
              <a:ext cx="2550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dirty="0">
                  <a:latin typeface="Segoe UI" panose="020B0502040204020203" pitchFamily="34" charset="0"/>
                  <a:cs typeface="Segoe UI" panose="020B0502040204020203" pitchFamily="34" charset="0"/>
                </a:rPr>
                <a:t>High-risk areas</a:t>
              </a:r>
              <a:endParaRPr lang="en-GB" altLang="zh-CN" dirty="0">
                <a:latin typeface="Segoe UI" panose="020B0502040204020203" pitchFamily="34" charset="0"/>
                <a:cs typeface="Segoe UI" panose="020B0502040204020203" pitchFamily="34" charset="0"/>
              </a:endParaRPr>
            </a:p>
          </p:txBody>
        </p:sp>
        <p:grpSp>
          <p:nvGrpSpPr>
            <p:cNvPr id="25" name="组合 24">
              <a:extLst>
                <a:ext uri="{FF2B5EF4-FFF2-40B4-BE49-F238E27FC236}">
                  <a16:creationId xmlns:a16="http://schemas.microsoft.com/office/drawing/2014/main" id="{01245E6D-945E-4A82-91FD-56F70DA72696}"/>
                </a:ext>
              </a:extLst>
            </p:cNvPr>
            <p:cNvGrpSpPr/>
            <p:nvPr/>
          </p:nvGrpSpPr>
          <p:grpSpPr>
            <a:xfrm>
              <a:off x="2405595" y="1559792"/>
              <a:ext cx="479503" cy="479503"/>
              <a:chOff x="4371582" y="1849552"/>
              <a:chExt cx="838200" cy="838200"/>
            </a:xfrm>
          </p:grpSpPr>
          <p:pic>
            <p:nvPicPr>
              <p:cNvPr id="26" name="图形 5">
                <a:extLst>
                  <a:ext uri="{FF2B5EF4-FFF2-40B4-BE49-F238E27FC236}">
                    <a16:creationId xmlns:a16="http://schemas.microsoft.com/office/drawing/2014/main" id="{4692AB4D-963C-4E0B-BABE-DEA64557273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371582" y="1849552"/>
                <a:ext cx="838200" cy="838200"/>
              </a:xfrm>
              <a:prstGeom prst="rect">
                <a:avLst/>
              </a:prstGeom>
            </p:spPr>
          </p:pic>
          <p:pic>
            <p:nvPicPr>
              <p:cNvPr id="27" name="图形 2">
                <a:extLst>
                  <a:ext uri="{FF2B5EF4-FFF2-40B4-BE49-F238E27FC236}">
                    <a16:creationId xmlns:a16="http://schemas.microsoft.com/office/drawing/2014/main" id="{06784D29-A8CB-4731-A1F0-7D5C75844B4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547795" y="2068627"/>
                <a:ext cx="485775" cy="400050"/>
              </a:xfrm>
              <a:prstGeom prst="rect">
                <a:avLst/>
              </a:prstGeom>
            </p:spPr>
          </p:pic>
        </p:grpSp>
      </p:grpSp>
      <p:grpSp>
        <p:nvGrpSpPr>
          <p:cNvPr id="3" name="组合 2"/>
          <p:cNvGrpSpPr/>
          <p:nvPr/>
        </p:nvGrpSpPr>
        <p:grpSpPr>
          <a:xfrm>
            <a:off x="4553302" y="1559792"/>
            <a:ext cx="3864131" cy="5299929"/>
            <a:chOff x="4553302" y="1559792"/>
            <a:chExt cx="3864131" cy="5299929"/>
          </a:xfrm>
        </p:grpSpPr>
        <p:grpSp>
          <p:nvGrpSpPr>
            <p:cNvPr id="7" name="组合 8"/>
            <p:cNvGrpSpPr>
              <a:grpSpLocks/>
            </p:cNvGrpSpPr>
            <p:nvPr/>
          </p:nvGrpSpPr>
          <p:grpSpPr bwMode="auto">
            <a:xfrm>
              <a:off x="4553302" y="4175761"/>
              <a:ext cx="3864131" cy="2683960"/>
              <a:chOff x="565509" y="3782181"/>
              <a:chExt cx="2683307" cy="1596695"/>
            </a:xfrm>
          </p:grpSpPr>
          <p:pic>
            <p:nvPicPr>
              <p:cNvPr id="8" name="图片 9"/>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5509" y="3782181"/>
                <a:ext cx="2683307" cy="134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9D5A7FC3-E96B-403D-A6B1-6D539E12592A}"/>
                  </a:ext>
                </a:extLst>
              </p:cNvPr>
              <p:cNvSpPr txBox="1"/>
              <p:nvPr/>
            </p:nvSpPr>
            <p:spPr>
              <a:xfrm>
                <a:off x="565509" y="5143922"/>
                <a:ext cx="2683307" cy="234954"/>
              </a:xfrm>
              <a:prstGeom prst="rect">
                <a:avLst/>
              </a:prstGeom>
              <a:solidFill>
                <a:schemeClr val="tx1">
                  <a:lumMod val="50000"/>
                  <a:lumOff val="50000"/>
                </a:schemeClr>
              </a:solidFill>
              <a:ln>
                <a:noFill/>
              </a:ln>
            </p:spPr>
            <p:txBody>
              <a:bodyPr anchor="ctr">
                <a:spAutoFit/>
              </a:bodyPr>
              <a:lstStyle/>
              <a:p>
                <a:pPr algn="ctr">
                  <a:defRPr/>
                </a:pPr>
                <a:r>
                  <a:rPr lang="en-US" altLang="zh-CN" sz="1600" dirty="0">
                    <a:solidFill>
                      <a:schemeClr val="bg1"/>
                    </a:solidFill>
                    <a:latin typeface="Segoe UI" panose="020B0502040204020203" pitchFamily="34" charset="0"/>
                    <a:ea typeface="Segoe UI" panose="020B0502040204020203" pitchFamily="34" charset="0"/>
                    <a:cs typeface="Segoe UI" panose="020B0502040204020203" pitchFamily="34" charset="0"/>
                  </a:rPr>
                  <a:t>Chemical warehouse/Parking lots/Airport</a:t>
                </a:r>
                <a:endParaRPr lang="zh-CN" altLang="en-US" sz="1600" dirty="0">
                  <a:solidFill>
                    <a:schemeClr val="bg1"/>
                  </a:solidFill>
                  <a:latin typeface="Segoe UI" panose="020B0502040204020203" pitchFamily="34" charset="0"/>
                  <a:cs typeface="Segoe UI" panose="020B0502040204020203" pitchFamily="34" charset="0"/>
                </a:endParaRPr>
              </a:p>
            </p:txBody>
          </p:sp>
        </p:grpSp>
        <p:sp>
          <p:nvSpPr>
            <p:cNvPr id="15" name="箭头: 下 26">
              <a:extLst>
                <a:ext uri="{FF2B5EF4-FFF2-40B4-BE49-F238E27FC236}">
                  <a16:creationId xmlns:a16="http://schemas.microsoft.com/office/drawing/2014/main" id="{1BD363EA-62A4-4B41-871B-9DB82FBF5CCC}"/>
                </a:ext>
              </a:extLst>
            </p:cNvPr>
            <p:cNvSpPr/>
            <p:nvPr/>
          </p:nvSpPr>
          <p:spPr>
            <a:xfrm>
              <a:off x="6301611" y="3199775"/>
              <a:ext cx="247650" cy="55086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en-GB" altLang="zh-CN" smtClean="0">
                <a:latin typeface="Segoe UI" panose="020B0502040204020203" pitchFamily="34" charset="0"/>
                <a:cs typeface="Segoe UI" panose="020B0502040204020203" pitchFamily="34" charset="0"/>
              </a:endParaRPr>
            </a:p>
          </p:txBody>
        </p:sp>
        <p:sp>
          <p:nvSpPr>
            <p:cNvPr id="16" name="矩形 17"/>
            <p:cNvSpPr>
              <a:spLocks noChangeArrowheads="1"/>
            </p:cNvSpPr>
            <p:nvPr/>
          </p:nvSpPr>
          <p:spPr bwMode="auto">
            <a:xfrm>
              <a:off x="5110012" y="2491750"/>
              <a:ext cx="26308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dirty="0">
                  <a:latin typeface="Segoe UI" panose="020B0502040204020203" pitchFamily="34" charset="0"/>
                  <a:cs typeface="Segoe UI" panose="020B0502040204020203" pitchFamily="34" charset="0"/>
                </a:rPr>
                <a:t>High-vale areas</a:t>
              </a:r>
              <a:endParaRPr lang="en-GB" altLang="zh-CN" dirty="0">
                <a:latin typeface="Segoe UI" panose="020B0502040204020203" pitchFamily="34" charset="0"/>
                <a:cs typeface="Segoe UI" panose="020B0502040204020203" pitchFamily="34" charset="0"/>
              </a:endParaRPr>
            </a:p>
          </p:txBody>
        </p:sp>
        <p:grpSp>
          <p:nvGrpSpPr>
            <p:cNvPr id="28" name="组合 27">
              <a:extLst>
                <a:ext uri="{FF2B5EF4-FFF2-40B4-BE49-F238E27FC236}">
                  <a16:creationId xmlns:a16="http://schemas.microsoft.com/office/drawing/2014/main" id="{01245E6D-945E-4A82-91FD-56F70DA72696}"/>
                </a:ext>
              </a:extLst>
            </p:cNvPr>
            <p:cNvGrpSpPr/>
            <p:nvPr/>
          </p:nvGrpSpPr>
          <p:grpSpPr>
            <a:xfrm>
              <a:off x="6185685" y="1559792"/>
              <a:ext cx="479503" cy="479503"/>
              <a:chOff x="4371582" y="1849552"/>
              <a:chExt cx="838200" cy="838200"/>
            </a:xfrm>
          </p:grpSpPr>
          <p:pic>
            <p:nvPicPr>
              <p:cNvPr id="29" name="图形 5">
                <a:extLst>
                  <a:ext uri="{FF2B5EF4-FFF2-40B4-BE49-F238E27FC236}">
                    <a16:creationId xmlns:a16="http://schemas.microsoft.com/office/drawing/2014/main" id="{4692AB4D-963C-4E0B-BABE-DEA64557273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371582" y="1849552"/>
                <a:ext cx="838200" cy="838200"/>
              </a:xfrm>
              <a:prstGeom prst="rect">
                <a:avLst/>
              </a:prstGeom>
            </p:spPr>
          </p:pic>
          <p:pic>
            <p:nvPicPr>
              <p:cNvPr id="30" name="图形 2">
                <a:extLst>
                  <a:ext uri="{FF2B5EF4-FFF2-40B4-BE49-F238E27FC236}">
                    <a16:creationId xmlns:a16="http://schemas.microsoft.com/office/drawing/2014/main" id="{06784D29-A8CB-4731-A1F0-7D5C75844B4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547795" y="2068627"/>
                <a:ext cx="485775" cy="400050"/>
              </a:xfrm>
              <a:prstGeom prst="rect">
                <a:avLst/>
              </a:prstGeom>
            </p:spPr>
          </p:pic>
        </p:grpSp>
      </p:grpSp>
      <p:grpSp>
        <p:nvGrpSpPr>
          <p:cNvPr id="37" name="组合 36"/>
          <p:cNvGrpSpPr/>
          <p:nvPr/>
        </p:nvGrpSpPr>
        <p:grpSpPr>
          <a:xfrm>
            <a:off x="8459559" y="1559792"/>
            <a:ext cx="3732441" cy="5298209"/>
            <a:chOff x="8459559" y="1559792"/>
            <a:chExt cx="3732441" cy="5298209"/>
          </a:xfrm>
        </p:grpSpPr>
        <p:grpSp>
          <p:nvGrpSpPr>
            <p:cNvPr id="10" name="组合 11"/>
            <p:cNvGrpSpPr>
              <a:grpSpLocks/>
            </p:cNvGrpSpPr>
            <p:nvPr/>
          </p:nvGrpSpPr>
          <p:grpSpPr bwMode="auto">
            <a:xfrm>
              <a:off x="8459559" y="4176045"/>
              <a:ext cx="3732441" cy="2681956"/>
              <a:chOff x="3359509" y="1879974"/>
              <a:chExt cx="2685691" cy="1596602"/>
            </a:xfrm>
          </p:grpSpPr>
          <p:pic>
            <p:nvPicPr>
              <p:cNvPr id="11" name="图片 12"/>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59509" y="1879974"/>
                <a:ext cx="2685691" cy="134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a:extLst>
                  <a:ext uri="{FF2B5EF4-FFF2-40B4-BE49-F238E27FC236}">
                    <a16:creationId xmlns:a16="http://schemas.microsoft.com/office/drawing/2014/main" id="{A8BC4A1B-B5C3-48D2-A2FB-F64C58312F19}"/>
                  </a:ext>
                </a:extLst>
              </p:cNvPr>
              <p:cNvSpPr txBox="1"/>
              <p:nvPr/>
            </p:nvSpPr>
            <p:spPr>
              <a:xfrm>
                <a:off x="3359509" y="3241460"/>
                <a:ext cx="2683304" cy="235116"/>
              </a:xfrm>
              <a:prstGeom prst="rect">
                <a:avLst/>
              </a:prstGeom>
              <a:solidFill>
                <a:schemeClr val="tx1">
                  <a:lumMod val="50000"/>
                  <a:lumOff val="50000"/>
                </a:schemeClr>
              </a:solidFill>
              <a:ln>
                <a:noFill/>
              </a:ln>
            </p:spPr>
            <p:txBody>
              <a:bodyPr anchor="ctr">
                <a:spAutoFit/>
              </a:bodyPr>
              <a:lstStyle/>
              <a:p>
                <a:pPr algn="ctr">
                  <a:defRPr/>
                </a:pPr>
                <a:r>
                  <a:rPr lang="en-US" altLang="zh-CN" sz="1600" dirty="0">
                    <a:solidFill>
                      <a:schemeClr val="bg1"/>
                    </a:solidFill>
                    <a:latin typeface="Segoe UI" panose="020B0502040204020203" pitchFamily="34" charset="0"/>
                    <a:ea typeface="Segoe UI" panose="020B0502040204020203" pitchFamily="34" charset="0"/>
                    <a:cs typeface="Segoe UI" panose="020B0502040204020203" pitchFamily="34" charset="0"/>
                  </a:rPr>
                  <a:t>Upscale Park/ Private Beach Resort</a:t>
                </a:r>
                <a:endParaRPr lang="zh-CN" altLang="en-US" sz="1600" dirty="0">
                  <a:solidFill>
                    <a:schemeClr val="bg1"/>
                  </a:solidFill>
                  <a:latin typeface="Segoe UI" panose="020B0502040204020203" pitchFamily="34" charset="0"/>
                  <a:cs typeface="Segoe UI" panose="020B0502040204020203" pitchFamily="34" charset="0"/>
                </a:endParaRPr>
              </a:p>
            </p:txBody>
          </p:sp>
        </p:grpSp>
        <p:sp>
          <p:nvSpPr>
            <p:cNvPr id="17" name="箭头: 下 29">
              <a:extLst>
                <a:ext uri="{FF2B5EF4-FFF2-40B4-BE49-F238E27FC236}">
                  <a16:creationId xmlns:a16="http://schemas.microsoft.com/office/drawing/2014/main" id="{14C8620E-0552-4998-9536-3FA6CC45635C}"/>
                </a:ext>
              </a:extLst>
            </p:cNvPr>
            <p:cNvSpPr/>
            <p:nvPr/>
          </p:nvSpPr>
          <p:spPr>
            <a:xfrm>
              <a:off x="10145210" y="3199775"/>
              <a:ext cx="247650" cy="55086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en-GB" altLang="zh-CN" smtClean="0">
                <a:latin typeface="Segoe UI" panose="020B0502040204020203" pitchFamily="34" charset="0"/>
                <a:cs typeface="Segoe UI" panose="020B0502040204020203" pitchFamily="34" charset="0"/>
              </a:endParaRPr>
            </a:p>
          </p:txBody>
        </p:sp>
        <p:sp>
          <p:nvSpPr>
            <p:cNvPr id="18" name="矩形 19"/>
            <p:cNvSpPr>
              <a:spLocks noChangeArrowheads="1"/>
            </p:cNvSpPr>
            <p:nvPr/>
          </p:nvSpPr>
          <p:spPr bwMode="auto">
            <a:xfrm>
              <a:off x="8510990" y="2491750"/>
              <a:ext cx="35160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dirty="0">
                  <a:latin typeface="Segoe UI" panose="020B0502040204020203" pitchFamily="34" charset="0"/>
                  <a:cs typeface="Segoe UI" panose="020B0502040204020203" pitchFamily="34" charset="0"/>
                </a:rPr>
                <a:t>Upscale private areas</a:t>
              </a:r>
              <a:endParaRPr lang="en-GB" altLang="zh-CN" dirty="0">
                <a:latin typeface="Segoe UI" panose="020B0502040204020203" pitchFamily="34" charset="0"/>
                <a:cs typeface="Segoe UI" panose="020B0502040204020203" pitchFamily="34" charset="0"/>
              </a:endParaRPr>
            </a:p>
          </p:txBody>
        </p:sp>
        <p:grpSp>
          <p:nvGrpSpPr>
            <p:cNvPr id="31" name="组合 30">
              <a:extLst>
                <a:ext uri="{FF2B5EF4-FFF2-40B4-BE49-F238E27FC236}">
                  <a16:creationId xmlns:a16="http://schemas.microsoft.com/office/drawing/2014/main" id="{01245E6D-945E-4A82-91FD-56F70DA72696}"/>
                </a:ext>
              </a:extLst>
            </p:cNvPr>
            <p:cNvGrpSpPr/>
            <p:nvPr/>
          </p:nvGrpSpPr>
          <p:grpSpPr>
            <a:xfrm>
              <a:off x="10029284" y="1559792"/>
              <a:ext cx="479503" cy="479503"/>
              <a:chOff x="4371582" y="1849552"/>
              <a:chExt cx="838200" cy="838200"/>
            </a:xfrm>
          </p:grpSpPr>
          <p:pic>
            <p:nvPicPr>
              <p:cNvPr id="32" name="图形 5">
                <a:extLst>
                  <a:ext uri="{FF2B5EF4-FFF2-40B4-BE49-F238E27FC236}">
                    <a16:creationId xmlns:a16="http://schemas.microsoft.com/office/drawing/2014/main" id="{4692AB4D-963C-4E0B-BABE-DEA64557273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371582" y="1849552"/>
                <a:ext cx="838200" cy="838200"/>
              </a:xfrm>
              <a:prstGeom prst="rect">
                <a:avLst/>
              </a:prstGeom>
            </p:spPr>
          </p:pic>
          <p:pic>
            <p:nvPicPr>
              <p:cNvPr id="33" name="图形 2">
                <a:extLst>
                  <a:ext uri="{FF2B5EF4-FFF2-40B4-BE49-F238E27FC236}">
                    <a16:creationId xmlns:a16="http://schemas.microsoft.com/office/drawing/2014/main" id="{06784D29-A8CB-4731-A1F0-7D5C75844B4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547795" y="2068627"/>
                <a:ext cx="485775" cy="400050"/>
              </a:xfrm>
              <a:prstGeom prst="rect">
                <a:avLst/>
              </a:prstGeom>
            </p:spPr>
          </p:pic>
        </p:grpSp>
      </p:grpSp>
      <p:pic>
        <p:nvPicPr>
          <p:cNvPr id="34" name="图片 14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534650" y="241300"/>
            <a:ext cx="14366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54182086"/>
      </p:ext>
    </p:extLst>
  </p:cSld>
  <p:clrMapOvr>
    <a:masterClrMapping/>
  </p:clrMapOvr>
  <mc:AlternateContent xmlns:mc="http://schemas.openxmlformats.org/markup-compatibility/2006" xmlns:p14="http://schemas.microsoft.com/office/powerpoint/2010/main">
    <mc:Choice Requires="p14">
      <p:transition spd="slow" p14:dur="2000" advTm="11709"/>
    </mc:Choice>
    <mc:Fallback xmlns="">
      <p:transition spd="slow" advTm="1170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6" name="椭圆 15"/>
          <p:cNvSpPr/>
          <p:nvPr/>
        </p:nvSpPr>
        <p:spPr>
          <a:xfrm>
            <a:off x="3799789" y="1470443"/>
            <a:ext cx="4566970" cy="3917115"/>
          </a:xfrm>
          <a:prstGeom prst="ellipse">
            <a:avLst/>
          </a:prstGeom>
          <a:solidFill>
            <a:srgbClr val="FFC000"/>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TextBox 17"/>
          <p:cNvSpPr txBox="1"/>
          <p:nvPr/>
        </p:nvSpPr>
        <p:spPr>
          <a:xfrm>
            <a:off x="4214458" y="3237295"/>
            <a:ext cx="3702127" cy="1028423"/>
          </a:xfrm>
          <a:prstGeom prst="rect">
            <a:avLst/>
          </a:prstGeom>
          <a:noFill/>
        </p:spPr>
        <p:txBody>
          <a:bodyPr wrap="square" rtlCol="0">
            <a:spAutoFit/>
          </a:bodyPr>
          <a:lstStyle/>
          <a:p>
            <a:pPr algn="ctr">
              <a:lnSpc>
                <a:spcPct val="200000"/>
              </a:lnSpc>
            </a:pPr>
            <a:r>
              <a:rPr lang="en-US" altLang="zh-CN" sz="3600" b="1" dirty="0">
                <a:latin typeface="Arial" panose="020B0604020202020204" pitchFamily="34" charset="0"/>
                <a:cs typeface="Arial" panose="020B0604020202020204" pitchFamily="34" charset="0"/>
              </a:rPr>
              <a:t>More than that </a:t>
            </a:r>
            <a:endParaRPr lang="zh-CN" altLang="en-US" sz="3200" b="1" dirty="0">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7" name="文本框 5"/>
          <p:cNvSpPr txBox="1"/>
          <p:nvPr/>
        </p:nvSpPr>
        <p:spPr>
          <a:xfrm>
            <a:off x="4204450" y="2545809"/>
            <a:ext cx="3722142" cy="769441"/>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pPr algn="ctr"/>
            <a:r>
              <a:rPr lang="en-US" altLang="zh-CN" sz="44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THANKS</a:t>
            </a:r>
            <a:endParaRPr lang="en-US" altLang="zh-CN" sz="4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29" name="图片 28">
            <a:extLst>
              <a:ext uri="{FF2B5EF4-FFF2-40B4-BE49-F238E27FC236}">
                <a16:creationId xmlns:a16="http://schemas.microsoft.com/office/drawing/2014/main" id="{6B7D0951-DD42-4097-81C8-9F7B52227F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1383" y="3533627"/>
            <a:ext cx="5900616" cy="3324373"/>
          </a:xfrm>
          <a:custGeom>
            <a:avLst/>
            <a:gdLst>
              <a:gd name="connsiteX0" fmla="*/ 1616681 w 4119102"/>
              <a:gd name="connsiteY0" fmla="*/ 0 h 2749720"/>
              <a:gd name="connsiteX1" fmla="*/ 4119102 w 4119102"/>
              <a:gd name="connsiteY1" fmla="*/ 0 h 2749720"/>
              <a:gd name="connsiteX2" fmla="*/ 4119102 w 4119102"/>
              <a:gd name="connsiteY2" fmla="*/ 2749720 h 2749720"/>
              <a:gd name="connsiteX3" fmla="*/ 0 w 4119102"/>
              <a:gd name="connsiteY3" fmla="*/ 2749720 h 2749720"/>
              <a:gd name="connsiteX4" fmla="*/ 0 w 4119102"/>
              <a:gd name="connsiteY4" fmla="*/ 1704423 h 2749720"/>
              <a:gd name="connsiteX5" fmla="*/ 5091 w 4119102"/>
              <a:gd name="connsiteY5" fmla="*/ 1704166 h 2749720"/>
              <a:gd name="connsiteX6" fmla="*/ 1611758 w 4119102"/>
              <a:gd name="connsiteY6" fmla="*/ 97499 h 274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9102" h="2749720">
                <a:moveTo>
                  <a:pt x="1616681" y="0"/>
                </a:moveTo>
                <a:lnTo>
                  <a:pt x="4119102" y="0"/>
                </a:lnTo>
                <a:lnTo>
                  <a:pt x="4119102" y="2749720"/>
                </a:lnTo>
                <a:lnTo>
                  <a:pt x="0" y="2749720"/>
                </a:lnTo>
                <a:lnTo>
                  <a:pt x="0" y="1704423"/>
                </a:lnTo>
                <a:lnTo>
                  <a:pt x="5091" y="1704166"/>
                </a:lnTo>
                <a:cubicBezTo>
                  <a:pt x="852241" y="1618133"/>
                  <a:pt x="1525725" y="944649"/>
                  <a:pt x="1611758" y="97499"/>
                </a:cubicBezTo>
                <a:close/>
              </a:path>
            </a:pathLst>
          </a:custGeom>
        </p:spPr>
      </p:pic>
      <p:pic>
        <p:nvPicPr>
          <p:cNvPr id="23" name="图片 22">
            <a:extLst>
              <a:ext uri="{FF2B5EF4-FFF2-40B4-BE49-F238E27FC236}">
                <a16:creationId xmlns:a16="http://schemas.microsoft.com/office/drawing/2014/main" id="{C61BD5A3-6DA8-4E7D-A9FA-A7901565CB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1383" y="0"/>
            <a:ext cx="5900618" cy="3333324"/>
          </a:xfrm>
          <a:custGeom>
            <a:avLst/>
            <a:gdLst>
              <a:gd name="connsiteX0" fmla="*/ 0 w 4124580"/>
              <a:gd name="connsiteY0" fmla="*/ 0 h 2757124"/>
              <a:gd name="connsiteX1" fmla="*/ 4124580 w 4124580"/>
              <a:gd name="connsiteY1" fmla="*/ 0 h 2757124"/>
              <a:gd name="connsiteX2" fmla="*/ 4124580 w 4124580"/>
              <a:gd name="connsiteY2" fmla="*/ 2757124 h 2757124"/>
              <a:gd name="connsiteX3" fmla="*/ 1619794 w 4124580"/>
              <a:gd name="connsiteY3" fmla="*/ 2757124 h 2757124"/>
              <a:gd name="connsiteX4" fmla="*/ 1614497 w 4124580"/>
              <a:gd name="connsiteY4" fmla="*/ 2652221 h 2757124"/>
              <a:gd name="connsiteX5" fmla="*/ 7830 w 4124580"/>
              <a:gd name="connsiteY5" fmla="*/ 1045553 h 2757124"/>
              <a:gd name="connsiteX6" fmla="*/ 0 w 4124580"/>
              <a:gd name="connsiteY6" fmla="*/ 1045158 h 275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4580" h="2757124">
                <a:moveTo>
                  <a:pt x="0" y="0"/>
                </a:moveTo>
                <a:lnTo>
                  <a:pt x="4124580" y="0"/>
                </a:lnTo>
                <a:lnTo>
                  <a:pt x="4124580" y="2757124"/>
                </a:lnTo>
                <a:lnTo>
                  <a:pt x="1619794" y="2757124"/>
                </a:lnTo>
                <a:lnTo>
                  <a:pt x="1614497" y="2652221"/>
                </a:lnTo>
                <a:cubicBezTo>
                  <a:pt x="1528464" y="1805070"/>
                  <a:pt x="854980" y="1131586"/>
                  <a:pt x="7830" y="1045553"/>
                </a:cubicBezTo>
                <a:lnTo>
                  <a:pt x="0" y="1045158"/>
                </a:lnTo>
                <a:close/>
              </a:path>
            </a:pathLst>
          </a:custGeom>
        </p:spPr>
      </p:pic>
      <p:pic>
        <p:nvPicPr>
          <p:cNvPr id="25" name="图片 24">
            <a:extLst>
              <a:ext uri="{FF2B5EF4-FFF2-40B4-BE49-F238E27FC236}">
                <a16:creationId xmlns:a16="http://schemas.microsoft.com/office/drawing/2014/main" id="{FAD376DF-E129-4F5B-A721-474EAB3D61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5846239" cy="3333324"/>
          </a:xfrm>
          <a:custGeom>
            <a:avLst/>
            <a:gdLst>
              <a:gd name="connsiteX0" fmla="*/ 0 w 4096620"/>
              <a:gd name="connsiteY0" fmla="*/ 0 h 2751505"/>
              <a:gd name="connsiteX1" fmla="*/ 4096620 w 4096620"/>
              <a:gd name="connsiteY1" fmla="*/ 0 h 2751505"/>
              <a:gd name="connsiteX2" fmla="*/ 4096620 w 4096620"/>
              <a:gd name="connsiteY2" fmla="*/ 1043682 h 2751505"/>
              <a:gd name="connsiteX3" fmla="*/ 3924046 w 4096620"/>
              <a:gd name="connsiteY3" fmla="*/ 1070020 h 2751505"/>
              <a:gd name="connsiteX4" fmla="*/ 2496103 w 4096620"/>
              <a:gd name="connsiteY4" fmla="*/ 2649411 h 2751505"/>
              <a:gd name="connsiteX5" fmla="*/ 2490947 w 4096620"/>
              <a:gd name="connsiteY5" fmla="*/ 2751505 h 2751505"/>
              <a:gd name="connsiteX6" fmla="*/ 0 w 4096620"/>
              <a:gd name="connsiteY6" fmla="*/ 2751505 h 275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6620" h="2751505">
                <a:moveTo>
                  <a:pt x="0" y="0"/>
                </a:moveTo>
                <a:lnTo>
                  <a:pt x="4096620" y="0"/>
                </a:lnTo>
                <a:lnTo>
                  <a:pt x="4096620" y="1043682"/>
                </a:lnTo>
                <a:lnTo>
                  <a:pt x="3924046" y="1070020"/>
                </a:lnTo>
                <a:cubicBezTo>
                  <a:pt x="3162404" y="1225874"/>
                  <a:pt x="2575990" y="1862771"/>
                  <a:pt x="2496103" y="2649411"/>
                </a:cubicBezTo>
                <a:lnTo>
                  <a:pt x="2490947" y="2751505"/>
                </a:lnTo>
                <a:lnTo>
                  <a:pt x="0" y="2751505"/>
                </a:lnTo>
                <a:close/>
              </a:path>
            </a:pathLst>
          </a:custGeom>
        </p:spPr>
      </p:pic>
      <p:pic>
        <p:nvPicPr>
          <p:cNvPr id="27" name="图片 26">
            <a:extLst>
              <a:ext uri="{FF2B5EF4-FFF2-40B4-BE49-F238E27FC236}">
                <a16:creationId xmlns:a16="http://schemas.microsoft.com/office/drawing/2014/main" id="{8E4C3935-0418-4D9F-948C-D1537CD173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3533627"/>
            <a:ext cx="5846239" cy="3324373"/>
          </a:xfrm>
          <a:custGeom>
            <a:avLst/>
            <a:gdLst>
              <a:gd name="connsiteX0" fmla="*/ 0 w 4124580"/>
              <a:gd name="connsiteY0" fmla="*/ 0 h 2749720"/>
              <a:gd name="connsiteX1" fmla="*/ 2505159 w 4124580"/>
              <a:gd name="connsiteY1" fmla="*/ 0 h 2749720"/>
              <a:gd name="connsiteX2" fmla="*/ 2510082 w 4124580"/>
              <a:gd name="connsiteY2" fmla="*/ 97499 h 2749720"/>
              <a:gd name="connsiteX3" fmla="*/ 4116750 w 4124580"/>
              <a:gd name="connsiteY3" fmla="*/ 1704166 h 2749720"/>
              <a:gd name="connsiteX4" fmla="*/ 4124580 w 4124580"/>
              <a:gd name="connsiteY4" fmla="*/ 1704561 h 2749720"/>
              <a:gd name="connsiteX5" fmla="*/ 4124580 w 4124580"/>
              <a:gd name="connsiteY5" fmla="*/ 2749720 h 2749720"/>
              <a:gd name="connsiteX6" fmla="*/ 0 w 4124580"/>
              <a:gd name="connsiteY6" fmla="*/ 2749720 h 274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4580" h="2749720">
                <a:moveTo>
                  <a:pt x="0" y="0"/>
                </a:moveTo>
                <a:lnTo>
                  <a:pt x="2505159" y="0"/>
                </a:lnTo>
                <a:lnTo>
                  <a:pt x="2510082" y="97499"/>
                </a:lnTo>
                <a:cubicBezTo>
                  <a:pt x="2596115" y="944649"/>
                  <a:pt x="3269599" y="1618133"/>
                  <a:pt x="4116750" y="1704166"/>
                </a:cubicBezTo>
                <a:lnTo>
                  <a:pt x="4124580" y="1704561"/>
                </a:lnTo>
                <a:lnTo>
                  <a:pt x="4124580" y="2749720"/>
                </a:lnTo>
                <a:lnTo>
                  <a:pt x="0" y="2749720"/>
                </a:lnTo>
                <a:close/>
              </a:path>
            </a:pathLst>
          </a:custGeom>
        </p:spPr>
      </p:pic>
      <p:pic>
        <p:nvPicPr>
          <p:cNvPr id="10" name="图片 14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64930" y="4572174"/>
            <a:ext cx="14366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8884428" y="6339959"/>
            <a:ext cx="3307572" cy="369332"/>
          </a:xfrm>
          <a:prstGeom prst="rect">
            <a:avLst/>
          </a:prstGeom>
        </p:spPr>
        <p:txBody>
          <a:bodyPr wrap="none">
            <a:spAutoFit/>
          </a:bodyPr>
          <a:lstStyle/>
          <a:p>
            <a:r>
              <a:rPr lang="zh-CN" altLang="en-US" dirty="0"/>
              <a:t>https://www.dahuasecurity.com/</a:t>
            </a:r>
          </a:p>
        </p:txBody>
      </p:sp>
    </p:spTree>
    <p:custDataLst>
      <p:tags r:id="rId1"/>
    </p:custDataLst>
    <p:extLst>
      <p:ext uri="{BB962C8B-B14F-4D97-AF65-F5344CB8AC3E}">
        <p14:creationId xmlns:p14="http://schemas.microsoft.com/office/powerpoint/2010/main" val="893250650"/>
      </p:ext>
    </p:extLst>
  </p:cSld>
  <p:clrMapOvr>
    <a:masterClrMapping/>
  </p:clrMapOvr>
  <mc:AlternateContent xmlns:mc="http://schemas.openxmlformats.org/markup-compatibility/2006" xmlns:p14="http://schemas.microsoft.com/office/powerpoint/2010/main">
    <mc:Choice Requires="p14">
      <p:transition p14:dur="0" advTm="2912"/>
    </mc:Choice>
    <mc:Fallback xmlns="">
      <p:transition advTm="291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4" name="等腰三角形 3"/>
          <p:cNvSpPr/>
          <p:nvPr/>
        </p:nvSpPr>
        <p:spPr>
          <a:xfrm>
            <a:off x="0" y="0"/>
            <a:ext cx="12192000" cy="6858000"/>
          </a:xfrm>
          <a:prstGeom prst="triangle">
            <a:avLst>
              <a:gd name="adj" fmla="val 100000"/>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1" y="1986455"/>
            <a:ext cx="5759668" cy="2890345"/>
          </a:xfrm>
          <a:prstGeom prst="rect">
            <a:avLst/>
          </a:prstGeom>
        </p:spPr>
      </p:pic>
      <p:sp>
        <p:nvSpPr>
          <p:cNvPr id="11" name="文本框 10"/>
          <p:cNvSpPr txBox="1"/>
          <p:nvPr/>
        </p:nvSpPr>
        <p:spPr>
          <a:xfrm>
            <a:off x="6111240" y="5168860"/>
            <a:ext cx="5343324" cy="646331"/>
          </a:xfrm>
          <a:prstGeom prst="rect">
            <a:avLst/>
          </a:prstGeom>
          <a:noFill/>
        </p:spPr>
        <p:txBody>
          <a:bodyPr wrap="square" rtlCol="0">
            <a:spAutoFit/>
            <a:scene3d>
              <a:camera prst="orthographicFront"/>
              <a:lightRig rig="soft" dir="t"/>
            </a:scene3d>
            <a:sp3d prstMaterial="softEdge">
              <a:bevelT w="63500" h="12700"/>
            </a:sp3d>
          </a:bodyPr>
          <a:lstStyle/>
          <a:p>
            <a:r>
              <a:rPr lang="en-US" altLang="zh-CN" sz="3600" b="1" dirty="0" smtClean="0">
                <a:ln w="0">
                  <a:noFill/>
                </a:ln>
                <a:latin typeface="Arial" panose="020B0604020202020204" pitchFamily="34" charset="0"/>
                <a:ea typeface="微软雅黑" panose="020B0503020204020204" pitchFamily="34" charset="-122"/>
                <a:cs typeface="Arial" panose="020B0604020202020204" pitchFamily="34" charset="0"/>
              </a:rPr>
              <a:t>Product Introduction</a:t>
            </a:r>
            <a:endParaRPr lang="en-US" altLang="zh-CN" sz="3600" b="1" dirty="0">
              <a:ln w="0">
                <a:noFill/>
              </a:ln>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5"/>
          <p:cNvSpPr txBox="1"/>
          <p:nvPr/>
        </p:nvSpPr>
        <p:spPr>
          <a:xfrm>
            <a:off x="6111240" y="5815191"/>
            <a:ext cx="6102698" cy="1015663"/>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r>
              <a:rPr lang="en-US" altLang="zh-CN" sz="20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Appearance</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 basic parameters, interface information, software platform, compatibility </a:t>
            </a:r>
          </a:p>
          <a:p>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62AE0B90-B66F-4932-B169-CCD2F623060B}"/>
              </a:ext>
            </a:extLst>
          </p:cNvPr>
          <p:cNvSpPr/>
          <p:nvPr/>
        </p:nvSpPr>
        <p:spPr>
          <a:xfrm>
            <a:off x="5224373" y="4565430"/>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矩形 13"/>
          <p:cNvSpPr/>
          <p:nvPr/>
        </p:nvSpPr>
        <p:spPr>
          <a:xfrm>
            <a:off x="1066800" y="570636"/>
            <a:ext cx="2159876" cy="2400657"/>
          </a:xfrm>
          <a:prstGeom prst="rect">
            <a:avLst/>
          </a:prstGeom>
        </p:spPr>
        <p:txBody>
          <a:bodyPr wrap="square">
            <a:spAutoFit/>
          </a:bodyPr>
          <a:lstStyle/>
          <a:p>
            <a:pPr algn="ctr"/>
            <a:r>
              <a:rPr lang="en-US" altLang="zh-CN" sz="15000" b="1" dirty="0">
                <a:ln w="0">
                  <a:noFill/>
                </a:ln>
                <a:latin typeface="微软雅黑" panose="020B0503020204020204" pitchFamily="34" charset="-122"/>
                <a:ea typeface="微软雅黑" panose="020B0503020204020204" pitchFamily="34" charset="-122"/>
              </a:rPr>
              <a:t>1.</a:t>
            </a:r>
            <a:endParaRPr lang="zh-CN" altLang="en-US" sz="15000" dirty="0">
              <a:latin typeface="微软雅黑" panose="020B0503020204020204" pitchFamily="34" charset="-122"/>
              <a:ea typeface="微软雅黑" panose="020B0503020204020204" pitchFamily="34" charset="-122"/>
            </a:endParaRPr>
          </a:p>
        </p:txBody>
      </p:sp>
      <p:pic>
        <p:nvPicPr>
          <p:cNvPr id="8" name="Picture 19" descr="E:\产品部\球机资料\球机图片\star light\Logo_b.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929" y="6302698"/>
            <a:ext cx="1246554" cy="37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048374"/>
      </p:ext>
    </p:extLst>
  </p:cSld>
  <p:clrMapOvr>
    <a:masterClrMapping/>
  </p:clrMapOvr>
  <mc:AlternateContent xmlns:mc="http://schemas.openxmlformats.org/markup-compatibility/2006" xmlns:p14="http://schemas.microsoft.com/office/powerpoint/2010/main">
    <mc:Choice Requires="p14">
      <p:transition spd="med" p14:dur="700" advTm="2961">
        <p:fade/>
      </p:transition>
    </mc:Choice>
    <mc:Fallback xmlns="">
      <p:transition spd="med" advTm="2961">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stretch>
            <a:fillRect/>
          </a:stretch>
        </p:blipFill>
        <p:spPr>
          <a:xfrm>
            <a:off x="0" y="0"/>
            <a:ext cx="12192000" cy="6858000"/>
          </a:xfrm>
          <a:prstGeom prst="rect">
            <a:avLst/>
          </a:prstGeom>
        </p:spPr>
      </p:pic>
      <p:sp>
        <p:nvSpPr>
          <p:cNvPr id="9" name="矩形 8"/>
          <p:cNvSpPr/>
          <p:nvPr/>
        </p:nvSpPr>
        <p:spPr>
          <a:xfrm>
            <a:off x="0" y="0"/>
            <a:ext cx="12192000" cy="6858000"/>
          </a:xfrm>
          <a:prstGeom prst="rect">
            <a:avLst/>
          </a:prstGeom>
          <a:gradFill flip="none" rotWithShape="1">
            <a:gsLst>
              <a:gs pos="14000">
                <a:schemeClr val="accent1">
                  <a:lumMod val="5000"/>
                  <a:lumOff val="95000"/>
                  <a:alpha val="0"/>
                </a:schemeClr>
              </a:gs>
              <a:gs pos="89000">
                <a:schemeClr val="tx1">
                  <a:lumMod val="50000"/>
                  <a:lumOff val="50000"/>
                  <a:alpha val="82000"/>
                </a:schemeClr>
              </a:gs>
              <a:gs pos="95000">
                <a:schemeClr val="tx1">
                  <a:lumMod val="75000"/>
                  <a:lumOff val="25000"/>
                </a:schemeClr>
              </a:gs>
              <a:gs pos="100000">
                <a:schemeClr val="tx1"/>
              </a:gs>
            </a:gsLst>
            <a:lin ang="8100000" scaled="1"/>
            <a:tileRect/>
          </a:gra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918EC582-632D-4A5D-A298-587EBDC20ED4}"/>
              </a:ext>
            </a:extLst>
          </p:cNvPr>
          <p:cNvGrpSpPr/>
          <p:nvPr/>
        </p:nvGrpSpPr>
        <p:grpSpPr>
          <a:xfrm>
            <a:off x="0" y="2753360"/>
            <a:ext cx="687365" cy="4104640"/>
            <a:chOff x="0" y="2753360"/>
            <a:chExt cx="687365" cy="4104640"/>
          </a:xfrm>
        </p:grpSpPr>
        <p:sp>
          <p:nvSpPr>
            <p:cNvPr id="11" name="矩形 10">
              <a:extLst>
                <a:ext uri="{FF2B5EF4-FFF2-40B4-BE49-F238E27FC236}">
                  <a16:creationId xmlns:a16="http://schemas.microsoft.com/office/drawing/2014/main" id="{4C2C0DB9-5710-47FA-A0AC-C1EDA7395BE4}"/>
                </a:ext>
              </a:extLst>
            </p:cNvPr>
            <p:cNvSpPr/>
            <p:nvPr/>
          </p:nvSpPr>
          <p:spPr>
            <a:xfrm>
              <a:off x="0"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5906" y="2868828"/>
              <a:ext cx="615553" cy="3873704"/>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800" b="1" dirty="0"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Product Introduction</a:t>
              </a:r>
              <a:endParaRPr lang="en-US" altLang="zh-CN" sz="28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pic>
        <p:nvPicPr>
          <p:cNvPr id="13" name="Picture 19" descr="E:\产品部\球机资料\球机图片\star light\Logo_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53823" y="108399"/>
            <a:ext cx="1079610" cy="32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格 2"/>
          <p:cNvGraphicFramePr>
            <a:graphicFrameLocks noGrp="1"/>
          </p:cNvGraphicFramePr>
          <p:nvPr>
            <p:extLst>
              <p:ext uri="{D42A27DB-BD31-4B8C-83A1-F6EECF244321}">
                <p14:modId xmlns:p14="http://schemas.microsoft.com/office/powerpoint/2010/main" val="2837083215"/>
              </p:ext>
            </p:extLst>
          </p:nvPr>
        </p:nvGraphicFramePr>
        <p:xfrm>
          <a:off x="993995" y="1016042"/>
          <a:ext cx="7272000" cy="5433998"/>
        </p:xfrm>
        <a:graphic>
          <a:graphicData uri="http://schemas.openxmlformats.org/drawingml/2006/table">
            <a:tbl>
              <a:tblPr firstCol="1" bandRow="1">
                <a:tableStyleId>{8EC20E35-A176-4012-BC5E-935CFFF8708E}</a:tableStyleId>
              </a:tblPr>
              <a:tblGrid>
                <a:gridCol w="1800000">
                  <a:extLst>
                    <a:ext uri="{9D8B030D-6E8A-4147-A177-3AD203B41FA5}">
                      <a16:colId xmlns:a16="http://schemas.microsoft.com/office/drawing/2014/main" val="2675457077"/>
                    </a:ext>
                  </a:extLst>
                </a:gridCol>
                <a:gridCol w="1368000">
                  <a:extLst>
                    <a:ext uri="{9D8B030D-6E8A-4147-A177-3AD203B41FA5}">
                      <a16:colId xmlns:a16="http://schemas.microsoft.com/office/drawing/2014/main" val="1959198515"/>
                    </a:ext>
                  </a:extLst>
                </a:gridCol>
                <a:gridCol w="1368000">
                  <a:extLst>
                    <a:ext uri="{9D8B030D-6E8A-4147-A177-3AD203B41FA5}">
                      <a16:colId xmlns:a16="http://schemas.microsoft.com/office/drawing/2014/main" val="1675196994"/>
                    </a:ext>
                  </a:extLst>
                </a:gridCol>
                <a:gridCol w="1368000">
                  <a:extLst>
                    <a:ext uri="{9D8B030D-6E8A-4147-A177-3AD203B41FA5}">
                      <a16:colId xmlns:a16="http://schemas.microsoft.com/office/drawing/2014/main" val="1686577311"/>
                    </a:ext>
                  </a:extLst>
                </a:gridCol>
                <a:gridCol w="1368000">
                  <a:extLst>
                    <a:ext uri="{9D8B030D-6E8A-4147-A177-3AD203B41FA5}">
                      <a16:colId xmlns:a16="http://schemas.microsoft.com/office/drawing/2014/main" val="4170937801"/>
                    </a:ext>
                  </a:extLst>
                </a:gridCol>
              </a:tblGrid>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Max. Target Number</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2">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64</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gridSpan="2">
                  <a:txBody>
                    <a:bodyPr/>
                    <a:lstStyle/>
                    <a:p>
                      <a:pPr algn="ctr" fontAlgn="ctr"/>
                      <a:r>
                        <a:rPr lang="en-US" altLang="zh-CN" sz="1100" b="0" i="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32</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27142176"/>
                  </a:ext>
                </a:extLst>
              </a:tr>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Detection Distance</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a:txBody>
                    <a:bodyPr/>
                    <a:lstStyle/>
                    <a:p>
                      <a:pPr algn="ctr" fontAlgn="ctr"/>
                      <a:r>
                        <a:rPr lang="en-US" sz="1100" b="1" u="none" strike="noStrike" dirty="0">
                          <a:solidFill>
                            <a:srgbClr val="C00000"/>
                          </a:solidFill>
                          <a:effectLst/>
                          <a:latin typeface="Segoe UI" panose="020B0502040204020203" pitchFamily="34" charset="0"/>
                          <a:ea typeface="微软雅黑" pitchFamily="34" charset="-122"/>
                          <a:cs typeface="Segoe UI" panose="020B0502040204020203" pitchFamily="34" charset="0"/>
                        </a:rPr>
                        <a:t>50m</a:t>
                      </a:r>
                      <a:endParaRPr lang="en-US" sz="1100" b="1" i="0" u="none" strike="noStrike"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algn="ctr" fontAlgn="ct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Human:</a:t>
                      </a:r>
                      <a:r>
                        <a:rPr lang="en-US" altLang="zh-CN" sz="1100" b="1" u="none" strike="noStrike" baseline="0" dirty="0" smtClean="0">
                          <a:solidFill>
                            <a:srgbClr val="C00000"/>
                          </a:solidFill>
                          <a:effectLst/>
                          <a:latin typeface="Segoe UI" panose="020B0502040204020203" pitchFamily="34" charset="0"/>
                          <a:ea typeface="微软雅黑" pitchFamily="34" charset="-122"/>
                          <a:cs typeface="Segoe UI" panose="020B0502040204020203" pitchFamily="34" charset="0"/>
                        </a:rPr>
                        <a:t> </a:t>
                      </a: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120</a:t>
                      </a:r>
                      <a:r>
                        <a:rPr lang="en-US"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m </a:t>
                      </a:r>
                      <a:r>
                        <a:rPr lang="en-US" sz="1100" b="1" u="none" strike="noStrike" dirty="0">
                          <a:solidFill>
                            <a:srgbClr val="C00000"/>
                          </a:solidFill>
                          <a:effectLst/>
                          <a:latin typeface="Segoe UI" panose="020B0502040204020203" pitchFamily="34" charset="0"/>
                          <a:ea typeface="微软雅黑" pitchFamily="34" charset="-122"/>
                          <a:cs typeface="Segoe UI" panose="020B0502040204020203" pitchFamily="34" charset="0"/>
                        </a:rPr>
                        <a:t/>
                      </a:r>
                      <a:br>
                        <a:rPr lang="en-US" sz="1100" b="1" u="none" strike="noStrike" dirty="0">
                          <a:solidFill>
                            <a:srgbClr val="C00000"/>
                          </a:solidFill>
                          <a:effectLst/>
                          <a:latin typeface="Segoe UI" panose="020B0502040204020203" pitchFamily="34" charset="0"/>
                          <a:ea typeface="微软雅黑" pitchFamily="34" charset="-122"/>
                          <a:cs typeface="Segoe UI" panose="020B0502040204020203" pitchFamily="34" charset="0"/>
                        </a:rPr>
                      </a:br>
                      <a:r>
                        <a:rPr lang="en-US"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Vehicle:</a:t>
                      </a:r>
                      <a:r>
                        <a:rPr lang="en-US" sz="1100" b="1" u="none" strike="noStrike" baseline="0" dirty="0" smtClean="0">
                          <a:solidFill>
                            <a:srgbClr val="C00000"/>
                          </a:solidFill>
                          <a:effectLst/>
                          <a:latin typeface="Segoe UI" panose="020B0502040204020203" pitchFamily="34" charset="0"/>
                          <a:ea typeface="微软雅黑" pitchFamily="34" charset="-122"/>
                          <a:cs typeface="Segoe UI" panose="020B0502040204020203" pitchFamily="34" charset="0"/>
                        </a:rPr>
                        <a:t> </a:t>
                      </a: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150</a:t>
                      </a:r>
                      <a:r>
                        <a:rPr lang="en-US"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m</a:t>
                      </a:r>
                      <a:endParaRPr lang="en-US" sz="1100" b="1" i="0" u="none" strike="noStrike"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Human:</a:t>
                      </a:r>
                      <a:r>
                        <a:rPr lang="en-US" altLang="zh-CN" sz="1100" b="1" u="none" strike="noStrike" baseline="0" dirty="0" smtClean="0">
                          <a:solidFill>
                            <a:srgbClr val="C00000"/>
                          </a:solidFill>
                          <a:effectLst/>
                          <a:latin typeface="Segoe UI" panose="020B0502040204020203" pitchFamily="34" charset="0"/>
                          <a:ea typeface="微软雅黑" pitchFamily="34" charset="-122"/>
                          <a:cs typeface="Segoe UI" panose="020B0502040204020203" pitchFamily="34" charset="0"/>
                        </a:rPr>
                        <a:t> 300</a:t>
                      </a: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m </a:t>
                      </a:r>
                      <a:b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b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Vehicle:</a:t>
                      </a:r>
                      <a:r>
                        <a:rPr lang="en-US" altLang="zh-CN" sz="1100" b="1" u="none" strike="noStrike" baseline="0" dirty="0" smtClean="0">
                          <a:solidFill>
                            <a:srgbClr val="C00000"/>
                          </a:solidFill>
                          <a:effectLst/>
                          <a:latin typeface="Segoe UI" panose="020B0502040204020203" pitchFamily="34" charset="0"/>
                          <a:ea typeface="微软雅黑" pitchFamily="34" charset="-122"/>
                          <a:cs typeface="Segoe UI" panose="020B0502040204020203" pitchFamily="34" charset="0"/>
                        </a:rPr>
                        <a:t> 450</a:t>
                      </a: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m</a:t>
                      </a:r>
                      <a:endParaRPr lang="en-US" altLang="zh-CN" sz="1100" b="1" i="0"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Human:</a:t>
                      </a:r>
                      <a:r>
                        <a:rPr lang="en-US" altLang="zh-CN" sz="1100" b="1" u="none" strike="noStrike" baseline="0" dirty="0" smtClean="0">
                          <a:solidFill>
                            <a:srgbClr val="C00000"/>
                          </a:solidFill>
                          <a:effectLst/>
                          <a:latin typeface="Segoe UI" panose="020B0502040204020203" pitchFamily="34" charset="0"/>
                          <a:ea typeface="微软雅黑" pitchFamily="34" charset="-122"/>
                          <a:cs typeface="Segoe UI" panose="020B0502040204020203" pitchFamily="34" charset="0"/>
                        </a:rPr>
                        <a:t> 450</a:t>
                      </a: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m </a:t>
                      </a:r>
                      <a:b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b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Vehicle:</a:t>
                      </a:r>
                      <a:r>
                        <a:rPr lang="en-US" altLang="zh-CN" sz="1100" b="1" u="none" strike="noStrike" baseline="0" dirty="0" smtClean="0">
                          <a:solidFill>
                            <a:srgbClr val="C00000"/>
                          </a:solidFill>
                          <a:effectLst/>
                          <a:latin typeface="Segoe UI" panose="020B0502040204020203" pitchFamily="34" charset="0"/>
                          <a:ea typeface="微软雅黑" pitchFamily="34" charset="-122"/>
                          <a:cs typeface="Segoe UI" panose="020B0502040204020203" pitchFamily="34" charset="0"/>
                        </a:rPr>
                        <a:t> 600</a:t>
                      </a:r>
                      <a:r>
                        <a:rPr lang="en-US" altLang="zh-CN" sz="1100" b="1"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rPr>
                        <a:t>m</a:t>
                      </a:r>
                      <a:endParaRPr lang="en-US" altLang="zh-CN" sz="1100" b="1" i="0" u="none" strike="noStrike" dirty="0" smtClean="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6253730"/>
                  </a:ext>
                </a:extLst>
              </a:tr>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Detection Angle</a:t>
                      </a:r>
                      <a:endParaRPr lang="en-US" altLang="zh-CN" sz="1100" b="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Horizontal: 120°                                                             Vertical: 36°</a:t>
                      </a:r>
                      <a:endParaRPr lang="en-US" altLang="zh-CN" sz="1100" b="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Horizontal: 120°                                                             Vertical: 26°</a:t>
                      </a:r>
                      <a:endParaRPr lang="en-US" altLang="zh-CN" sz="1100" b="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Horizontal: 90°                                                             Vertical: 13°</a:t>
                      </a: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04007273"/>
                  </a:ext>
                </a:extLst>
              </a:tr>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Max. Detection Speed</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2">
                  <a:txBody>
                    <a:bodyPr/>
                    <a:lstStyle/>
                    <a:p>
                      <a:pPr algn="ctr" fontAlgn="ctr"/>
                      <a:r>
                        <a:rPr lang="en-US"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40km/h, continuous trajectory </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gridSpan="2">
                  <a:txBody>
                    <a:bodyPr/>
                    <a:lstStyle/>
                    <a:p>
                      <a:pPr algn="ctr" fontAlgn="ctr"/>
                      <a:r>
                        <a:rPr lang="en-US"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80km/h, continuous trajectory </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770163"/>
                  </a:ext>
                </a:extLst>
              </a:tr>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Min. Detection Speed</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2">
                  <a:txBody>
                    <a:bodyPr/>
                    <a:lstStyle/>
                    <a:p>
                      <a:pPr algn="ctr" fontAlgn="ctr"/>
                      <a:r>
                        <a:rPr lang="en-US"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0.17m/s</a:t>
                      </a: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 continuous trajectory </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gridSpan="2">
                  <a:txBody>
                    <a:bodyPr/>
                    <a:lstStyle/>
                    <a:p>
                      <a:pPr algn="ctr" fontAlgn="ctr"/>
                      <a:r>
                        <a:rPr lang="en-US"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0.5m/s</a:t>
                      </a: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 continuous trajectory </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68303924"/>
                  </a:ext>
                </a:extLst>
              </a:tr>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Distance Accuracy</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a:txBody>
                    <a:bodyPr/>
                    <a:lstStyle/>
                    <a:p>
                      <a:pPr algn="ctr" fontAlgn="ctr"/>
                      <a:r>
                        <a:rPr lang="en-US" sz="1100" b="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±1m</a:t>
                      </a:r>
                      <a:endParaRPr 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gridSpan="3">
                  <a:txBody>
                    <a:bodyPr/>
                    <a:lstStyle/>
                    <a:p>
                      <a:pPr algn="ctr" fontAlgn="ctr"/>
                      <a:r>
                        <a:rPr lang="en-US" sz="1100" b="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±1.5m</a:t>
                      </a:r>
                      <a:endParaRPr 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88392593"/>
                  </a:ext>
                </a:extLst>
              </a:tr>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Angle Accuracy</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altLang="zh-CN" sz="1100" b="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±1</a:t>
                      </a: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a:t>
                      </a:r>
                      <a:endParaRPr lang="en-US" altLang="zh-CN"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altLang="zh-CN"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altLang="zh-CN"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altLang="zh-CN"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23090363"/>
                  </a:ext>
                </a:extLst>
              </a:tr>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Max. Area Number</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10</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9025522"/>
                  </a:ext>
                </a:extLst>
              </a:tr>
              <a:tr h="0">
                <a:tc>
                  <a:txBody>
                    <a:bodyPr/>
                    <a:lstStyle/>
                    <a:p>
                      <a:pPr algn="ctr" fontAlgn="ctr"/>
                      <a:r>
                        <a:rPr lang="en-US" altLang="zh-CN"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Modulation Type</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sz="1100" b="0" u="none" strike="noStrike"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FMCW</a:t>
                      </a: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i="0" u="none" strike="noStrike"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59328337"/>
                  </a:ext>
                </a:extLst>
              </a:tr>
              <a:tr h="0">
                <a:tc>
                  <a:txBody>
                    <a:bodyPr/>
                    <a:lstStyle/>
                    <a:p>
                      <a:pPr algn="ctr" font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Scan Frequency</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2">
                  <a:txBody>
                    <a:bodyPr/>
                    <a:lstStyle/>
                    <a:p>
                      <a:pPr algn="ctr" fontAlgn="ctr"/>
                      <a:r>
                        <a:rPr 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10Hz</a:t>
                      </a: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gridSpan="2">
                  <a:txBody>
                    <a:bodyPr/>
                    <a:lstStyle/>
                    <a:p>
                      <a:pPr algn="ctr" fontAlgn="ctr"/>
                      <a:r>
                        <a:rPr 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8Hz</a:t>
                      </a:r>
                      <a:endParaRPr 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299374422"/>
                  </a:ext>
                </a:extLst>
              </a:tr>
              <a:tr h="0">
                <a:tc>
                  <a:txBody>
                    <a:bodyPr/>
                    <a:lstStyle/>
                    <a:p>
                      <a:pPr algn="ctr" font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Operating Frequency</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24GHz</a:t>
                      </a:r>
                      <a:endParaRPr 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sz="1050" b="0" i="0" u="none" strike="noStrike" dirty="0">
                        <a:solidFill>
                          <a:schemeClr val="tx1">
                            <a:lumMod val="75000"/>
                            <a:lumOff val="25000"/>
                          </a:schemeClr>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03401087"/>
                  </a:ext>
                </a:extLst>
              </a:tr>
              <a:tr h="0">
                <a:tc>
                  <a:txBody>
                    <a:bodyPr/>
                    <a:lstStyle/>
                    <a:p>
                      <a:pPr algn="ctr" font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Detection Target Type</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Human and vehicle</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0" u="none" strike="noStrike" kern="1200" dirty="0">
                        <a:solidFill>
                          <a:schemeClr val="tx1">
                            <a:lumMod val="75000"/>
                            <a:lumOff val="25000"/>
                          </a:schemeClr>
                        </a:solidFill>
                        <a:effectLst/>
                        <a:latin typeface="微软雅黑" pitchFamily="34" charset="-122"/>
                        <a:ea typeface="微软雅黑" pitchFamily="34" charset="-122"/>
                        <a:cs typeface="+mn-cs"/>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53975953"/>
                  </a:ext>
                </a:extLst>
              </a:tr>
              <a:tr h="0">
                <a:tc>
                  <a:txBody>
                    <a:bodyPr/>
                    <a:lstStyle/>
                    <a:p>
                      <a:pPr algn="ctr" font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Detection</a:t>
                      </a:r>
                      <a:r>
                        <a:rPr lang="en-US" altLang="zh-CN" sz="1100" b="0" u="none" strike="noStrike" kern="1200" baseline="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 Area(measured)</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a:txBody>
                    <a:bodyPr/>
                    <a:lstStyle/>
                    <a:p>
                      <a:pPr algn="ctr" font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2016</a:t>
                      </a:r>
                      <a:r>
                        <a:rPr lang="en-US" altLang="zh-CN"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a:t>
                      </a: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algn="ctr" font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13822</a:t>
                      </a:r>
                      <a:r>
                        <a:rPr lang="en-US" altLang="zh-CN"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a:t>
                      </a: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70650㎡</a:t>
                      </a: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147975㎡</a:t>
                      </a: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24274948"/>
                  </a:ext>
                </a:extLst>
              </a:tr>
              <a:tr h="247598">
                <a:tc>
                  <a:txBody>
                    <a:bodyPr/>
                    <a:lstStyle/>
                    <a:p>
                      <a:pPr algn="ctr" fontAlgn="ctr"/>
                      <a:r>
                        <a:rPr lang="en-US" altLang="zh-CN" sz="1100" b="0" u="none" strike="noStrike" kern="1200" dirty="0" err="1"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Radar+PTZ</a:t>
                      </a: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 Smart Tracking </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Supported on web manager</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1" i="0" u="none" strike="noStrike" dirty="0">
                        <a:solidFill>
                          <a:srgbClr val="FF0000"/>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75694304"/>
                  </a:ext>
                </a:extLst>
              </a:tr>
              <a:tr h="0">
                <a:tc>
                  <a:txBody>
                    <a:bodyPr/>
                    <a:lstStyle/>
                    <a:p>
                      <a:pPr algn="ctr" fontAlgn="ctr"/>
                      <a:r>
                        <a:rPr lang="en-US" altLang="zh-CN" sz="1100" b="1" u="none" strike="noStrike" kern="1200" dirty="0" smtClean="0">
                          <a:solidFill>
                            <a:srgbClr val="C00000"/>
                          </a:solidFill>
                          <a:effectLst/>
                          <a:latin typeface="Segoe UI" panose="020B0502040204020203" pitchFamily="34" charset="0"/>
                          <a:ea typeface="微软雅黑" pitchFamily="34" charset="-122"/>
                          <a:cs typeface="Segoe UI" panose="020B0502040204020203" pitchFamily="34" charset="0"/>
                        </a:rPr>
                        <a:t>Target Filtering</a:t>
                      </a:r>
                      <a:endParaRPr lang="zh-CN" altLang="en-US" sz="1100" b="1" u="none" strike="noStrike" kern="1200"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altLang="zh-CN" sz="1100" b="1" u="none" strike="noStrike" kern="1200" dirty="0" smtClean="0">
                          <a:solidFill>
                            <a:srgbClr val="C00000"/>
                          </a:solidFill>
                          <a:effectLst/>
                          <a:latin typeface="Segoe UI" panose="020B0502040204020203" pitchFamily="34" charset="0"/>
                          <a:ea typeface="微软雅黑" pitchFamily="34" charset="-122"/>
                          <a:cs typeface="Segoe UI" panose="020B0502040204020203" pitchFamily="34" charset="0"/>
                        </a:rPr>
                        <a:t>Support,</a:t>
                      </a:r>
                      <a:r>
                        <a:rPr lang="en-US" altLang="zh-CN" sz="1100" b="1" u="none" strike="noStrike" kern="1200" baseline="0" dirty="0" smtClean="0">
                          <a:solidFill>
                            <a:srgbClr val="C00000"/>
                          </a:solidFill>
                          <a:effectLst/>
                          <a:latin typeface="Segoe UI" panose="020B0502040204020203" pitchFamily="34" charset="0"/>
                          <a:ea typeface="微软雅黑" pitchFamily="34" charset="-122"/>
                          <a:cs typeface="Segoe UI" panose="020B0502040204020203" pitchFamily="34" charset="0"/>
                        </a:rPr>
                        <a:t> h</a:t>
                      </a:r>
                      <a:r>
                        <a:rPr lang="en-US" altLang="zh-CN" sz="1100" b="1" u="none" strike="noStrike" kern="1200" dirty="0" smtClean="0">
                          <a:solidFill>
                            <a:srgbClr val="C00000"/>
                          </a:solidFill>
                          <a:effectLst/>
                          <a:latin typeface="Segoe UI" panose="020B0502040204020203" pitchFamily="34" charset="0"/>
                          <a:ea typeface="微软雅黑" pitchFamily="34" charset="-122"/>
                          <a:cs typeface="Segoe UI" panose="020B0502040204020203" pitchFamily="34" charset="0"/>
                        </a:rPr>
                        <a:t>uman and vehicle filtering</a:t>
                      </a:r>
                      <a:endParaRPr lang="zh-CN" altLang="en-US" sz="1100" b="1" u="none" strike="noStrike" kern="1200"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1" i="0" u="none" strike="noStrike" dirty="0">
                        <a:solidFill>
                          <a:srgbClr val="FF0000"/>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1" u="none" strike="noStrike" kern="1200"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1" u="none" strike="noStrike" kern="1200"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53243936"/>
                  </a:ext>
                </a:extLst>
              </a:tr>
              <a:tr h="140417">
                <a:tc>
                  <a:txBody>
                    <a:bodyPr/>
                    <a:lstStyle/>
                    <a:p>
                      <a:pPr algn="ctr" fontAlgn="ctr"/>
                      <a:r>
                        <a:rPr lang="en-US" altLang="zh-CN" sz="1100" b="1" u="none" strike="noStrike" kern="1200" dirty="0" smtClean="0">
                          <a:solidFill>
                            <a:srgbClr val="C00000"/>
                          </a:solidFill>
                          <a:effectLst/>
                          <a:latin typeface="Segoe UI" panose="020B0502040204020203" pitchFamily="34" charset="0"/>
                          <a:ea typeface="微软雅黑" pitchFamily="34" charset="-122"/>
                          <a:cs typeface="Segoe UI" panose="020B0502040204020203" pitchFamily="34" charset="0"/>
                        </a:rPr>
                        <a:t>Channel Selections</a:t>
                      </a:r>
                      <a:endParaRPr lang="zh-CN" altLang="en-US" sz="1100" b="1" u="none" strike="noStrike" kern="1200"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altLang="zh-CN" sz="1100" b="1" u="none" strike="noStrike" kern="1200" dirty="0" smtClean="0">
                          <a:solidFill>
                            <a:srgbClr val="C00000"/>
                          </a:solidFill>
                          <a:effectLst/>
                          <a:latin typeface="Segoe UI" panose="020B0502040204020203" pitchFamily="34" charset="0"/>
                          <a:ea typeface="微软雅黑" pitchFamily="34" charset="-122"/>
                          <a:cs typeface="Segoe UI" panose="020B0502040204020203" pitchFamily="34" charset="0"/>
                        </a:rPr>
                        <a:t>Support</a:t>
                      </a:r>
                      <a:endParaRPr lang="zh-CN" altLang="en-US" sz="1100" b="1" u="none" strike="noStrike" kern="1200"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050" b="1" i="0" u="none" strike="noStrike" dirty="0">
                        <a:solidFill>
                          <a:srgbClr val="FF0000"/>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1" u="none" strike="noStrike" kern="1200"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zh-CN" altLang="en-US" sz="1100" b="1" u="none" strike="noStrike" kern="1200" dirty="0">
                        <a:solidFill>
                          <a:srgbClr val="C00000"/>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61761534"/>
                  </a:ext>
                </a:extLst>
              </a:tr>
              <a:tr h="0">
                <a:tc>
                  <a:txBody>
                    <a:bodyPr/>
                    <a:lstStyle/>
                    <a:p>
                      <a:pPr algn="ctr" font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Operating Temperature</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fontAlgn="ctr"/>
                      <a:r>
                        <a:rPr lang="en-US" altLang="zh-CN"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-40℃~+70℃</a:t>
                      </a: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altLang="zh-CN" sz="1050" b="1" i="0" u="none" strike="noStrike" dirty="0">
                        <a:solidFill>
                          <a:srgbClr val="FF0000"/>
                        </a:solidFill>
                        <a:effectLst/>
                        <a:latin typeface="微软雅黑" pitchFamily="34" charset="-122"/>
                        <a:ea typeface="微软雅黑" pitchFamily="34" charset="-122"/>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altLang="zh-CN"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fontAlgn="ctr"/>
                      <a:endParaRPr lang="en-US" altLang="zh-CN"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69327595"/>
                  </a:ext>
                </a:extLst>
              </a:tr>
              <a:tr h="0">
                <a:tc>
                  <a:txBody>
                    <a:bodyPr/>
                    <a:lstStyle/>
                    <a:p>
                      <a:pPr marL="0" marR="0" indent="0" algn="ctr" defTabSz="1219170" rtl="0" eaLnBrk="1" fontAlgn="ctr" latinLnBrk="0" hangingPunct="1">
                        <a:lnSpc>
                          <a:spcPct val="100000"/>
                        </a:lnSpc>
                        <a:spcBef>
                          <a:spcPts val="0"/>
                        </a:spcBef>
                        <a:spcAft>
                          <a:spcPts val="0"/>
                        </a:spcAft>
                        <a:buClrTx/>
                        <a:buSzTx/>
                        <a:buFontTx/>
                        <a:buNone/>
                        <a:tabLst/>
                        <a:defRPr/>
                      </a:pP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Real-time</a:t>
                      </a:r>
                      <a:r>
                        <a:rPr lang="en-US" altLang="zh-CN" sz="1100" b="0" u="none" strike="noStrike" kern="1200" baseline="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 interactivity</a:t>
                      </a:r>
                      <a:endParaRPr lang="zh-CN" alt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marL="0" marR="0" indent="0" algn="ctr" defTabSz="1219170" rtl="0" eaLnBrk="1" fontAlgn="ctr" latinLnBrk="0" hangingPunct="1">
                        <a:lnSpc>
                          <a:spcPct val="100000"/>
                        </a:lnSpc>
                        <a:spcBef>
                          <a:spcPts val="0"/>
                        </a:spcBef>
                        <a:spcAft>
                          <a:spcPts val="0"/>
                        </a:spcAft>
                        <a:buClrTx/>
                        <a:buSzTx/>
                        <a:buFontTx/>
                        <a:buNone/>
                        <a:tabLst/>
                        <a:defRPr/>
                      </a:pP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Radar controls PTZ directly, low delay</a:t>
                      </a:r>
                      <a:endParaRPr lang="zh-CN" alt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marL="0" marR="0" indent="0" algn="ctr" defTabSz="1219170" rtl="0" eaLnBrk="1" fontAlgn="ctr" latinLnBrk="0" hangingPunct="1">
                        <a:lnSpc>
                          <a:spcPct val="100000"/>
                        </a:lnSpc>
                        <a:spcBef>
                          <a:spcPts val="0"/>
                        </a:spcBef>
                        <a:spcAft>
                          <a:spcPts val="0"/>
                        </a:spcAft>
                        <a:buClrTx/>
                        <a:buSzTx/>
                        <a:buFontTx/>
                        <a:buNone/>
                        <a:tabLst/>
                        <a:defRPr/>
                      </a:pPr>
                      <a:endParaRPr lang="zh-CN" altLang="en-US" sz="1050" b="1" kern="1200" dirty="0" smtClean="0">
                        <a:solidFill>
                          <a:srgbClr val="FF0000"/>
                        </a:solidFill>
                        <a:latin typeface="微软雅黑" panose="020B0503020204020204" pitchFamily="34" charset="-122"/>
                        <a:ea typeface="微软雅黑" panose="020B0503020204020204" pitchFamily="34" charset="-122"/>
                        <a:cs typeface="+mn-cs"/>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marL="0" marR="0" indent="0" algn="ctr" defTabSz="1219170" rtl="0" eaLnBrk="1" fontAlgn="ctr" latinLnBrk="0" hangingPunct="1">
                        <a:lnSpc>
                          <a:spcPct val="100000"/>
                        </a:lnSpc>
                        <a:spcBef>
                          <a:spcPts val="0"/>
                        </a:spcBef>
                        <a:spcAft>
                          <a:spcPts val="0"/>
                        </a:spcAft>
                        <a:buClrTx/>
                        <a:buSzTx/>
                        <a:buFontTx/>
                        <a:buNone/>
                        <a:tabLst/>
                        <a:defRPr/>
                      </a:pPr>
                      <a:endParaRPr lang="zh-CN" alt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marL="0" marR="0" indent="0" algn="ctr" defTabSz="1219170" rtl="0" eaLnBrk="1" fontAlgn="ctr" latinLnBrk="0" hangingPunct="1">
                        <a:lnSpc>
                          <a:spcPct val="100000"/>
                        </a:lnSpc>
                        <a:spcBef>
                          <a:spcPts val="0"/>
                        </a:spcBef>
                        <a:spcAft>
                          <a:spcPts val="0"/>
                        </a:spcAft>
                        <a:buClrTx/>
                        <a:buSzTx/>
                        <a:buFontTx/>
                        <a:buNone/>
                        <a:tabLst/>
                        <a:defRPr/>
                      </a:pPr>
                      <a:endParaRPr lang="zh-CN" alt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marL="36000" marR="36000" marT="36000" marB="3600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4179700"/>
                  </a:ext>
                </a:extLst>
              </a:tr>
              <a:tr h="0">
                <a:tc>
                  <a:txBody>
                    <a:bodyPr/>
                    <a:lstStyle/>
                    <a:p>
                      <a:pPr 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Casing</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4">
                  <a:txBody>
                    <a:bodyPr/>
                    <a:lstStyle/>
                    <a:p>
                      <a:pPr 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White, ADC12+PC</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endParaRPr lang="zh-CN" altLang="en-US" dirty="0"/>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49240999"/>
                  </a:ext>
                </a:extLst>
              </a:tr>
              <a:tr h="0">
                <a:tc>
                  <a:txBody>
                    <a:bodyPr/>
                    <a:lstStyle/>
                    <a:p>
                      <a:pPr 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Dimensions</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2">
                  <a:txBody>
                    <a:bodyPr/>
                    <a:lstStyle/>
                    <a:p>
                      <a:pPr 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204.9x157.9x67.1mm (8.07"x6.22"x2.64")</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a:endParaRPr lang="zh-CN" altLang="en-US" dirty="0"/>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gridSpan="2">
                  <a:txBody>
                    <a:bodyPr/>
                    <a:lstStyle/>
                    <a:p>
                      <a:pPr 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244.9x184.9x61.2mm (9.64“x7.28“x2.41")</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56090059"/>
                  </a:ext>
                </a:extLst>
              </a:tr>
              <a:tr h="0">
                <a:tc>
                  <a:txBody>
                    <a:bodyPr/>
                    <a:lstStyle/>
                    <a:p>
                      <a:pPr algn="ct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Weight</a:t>
                      </a:r>
                      <a:endParaRPr lang="zh-CN" altLang="en-US" sz="1100" b="0" u="none" strike="noStrike" kern="1200" dirty="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C00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1.7kg(2.2lb)</a:t>
                      </a:r>
                      <a:endParaRPr lang="zh-CN" alt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algn="ctr"/>
                      <a:endParaRPr lang="zh-CN" altLang="en-US" dirty="0"/>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rPr>
                        <a:t>2.0kg (4.41lb)</a:t>
                      </a: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100" b="0" u="none" strike="noStrike" kern="1200" dirty="0" smtClean="0">
                        <a:solidFill>
                          <a:schemeClr val="tx1">
                            <a:lumMod val="75000"/>
                            <a:lumOff val="25000"/>
                          </a:schemeClr>
                        </a:solidFill>
                        <a:effectLst/>
                        <a:latin typeface="Segoe UI" panose="020B0502040204020203" pitchFamily="34" charset="0"/>
                        <a:ea typeface="微软雅黑" pitchFamily="34" charset="-122"/>
                        <a:cs typeface="Segoe UI" panose="020B0502040204020203"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6335504"/>
                  </a:ext>
                </a:extLst>
              </a:tr>
            </a:tbl>
          </a:graphicData>
        </a:graphic>
      </p:graphicFrame>
      <p:sp>
        <p:nvSpPr>
          <p:cNvPr id="5" name="矩形 4"/>
          <p:cNvSpPr/>
          <p:nvPr/>
        </p:nvSpPr>
        <p:spPr>
          <a:xfrm>
            <a:off x="9259990" y="1030229"/>
            <a:ext cx="4388628" cy="3130291"/>
          </a:xfrm>
          <a:prstGeom prst="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2783840" y="332394"/>
            <a:ext cx="5482155" cy="592460"/>
          </a:xfrm>
          <a:prstGeom prst="round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24" name="图片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3440" y="1247095"/>
            <a:ext cx="4613370" cy="2988311"/>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820609891"/>
              </p:ext>
            </p:extLst>
          </p:nvPr>
        </p:nvGraphicFramePr>
        <p:xfrm>
          <a:off x="2783840" y="432828"/>
          <a:ext cx="5482156" cy="370840"/>
        </p:xfrm>
        <a:graphic>
          <a:graphicData uri="http://schemas.openxmlformats.org/drawingml/2006/table">
            <a:tbl>
              <a:tblPr firstRow="1" bandRow="1">
                <a:tableStyleId>{5C22544A-7EE6-4342-B048-85BDC9FD1C3A}</a:tableStyleId>
              </a:tblPr>
              <a:tblGrid>
                <a:gridCol w="1370539">
                  <a:extLst>
                    <a:ext uri="{9D8B030D-6E8A-4147-A177-3AD203B41FA5}">
                      <a16:colId xmlns:a16="http://schemas.microsoft.com/office/drawing/2014/main" val="2820329503"/>
                    </a:ext>
                  </a:extLst>
                </a:gridCol>
                <a:gridCol w="1370539">
                  <a:extLst>
                    <a:ext uri="{9D8B030D-6E8A-4147-A177-3AD203B41FA5}">
                      <a16:colId xmlns:a16="http://schemas.microsoft.com/office/drawing/2014/main" val="2172479069"/>
                    </a:ext>
                  </a:extLst>
                </a:gridCol>
                <a:gridCol w="1370539">
                  <a:extLst>
                    <a:ext uri="{9D8B030D-6E8A-4147-A177-3AD203B41FA5}">
                      <a16:colId xmlns:a16="http://schemas.microsoft.com/office/drawing/2014/main" val="1913051980"/>
                    </a:ext>
                  </a:extLst>
                </a:gridCol>
                <a:gridCol w="1370539">
                  <a:extLst>
                    <a:ext uri="{9D8B030D-6E8A-4147-A177-3AD203B41FA5}">
                      <a16:colId xmlns:a16="http://schemas.microsoft.com/office/drawing/2014/main" val="2801026628"/>
                    </a:ext>
                  </a:extLst>
                </a:gridCol>
              </a:tblGrid>
              <a:tr h="370840">
                <a:tc>
                  <a:txBody>
                    <a:bodyPr/>
                    <a:lstStyle/>
                    <a:p>
                      <a:pPr algn="ctr"/>
                      <a:r>
                        <a:rPr lang="en-US" altLang="zh-CN" sz="1600" dirty="0" smtClean="0">
                          <a:solidFill>
                            <a:srgbClr val="C00000"/>
                          </a:solidFill>
                        </a:rPr>
                        <a:t>PFR4K-E50</a:t>
                      </a:r>
                      <a:endParaRPr lang="zh-CN" altLang="en-US" sz="1600"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tc>
                  <a:txBody>
                    <a:bodyPr/>
                    <a:lstStyle/>
                    <a:p>
                      <a:pPr algn="ctr"/>
                      <a:r>
                        <a:rPr lang="en-US" altLang="zh-CN" sz="1600" dirty="0" smtClean="0">
                          <a:solidFill>
                            <a:srgbClr val="C00000"/>
                          </a:solidFill>
                        </a:rPr>
                        <a:t>PFR4K-E120</a:t>
                      </a:r>
                      <a:endParaRPr lang="zh-CN" altLang="en-US" sz="1600"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tc>
                  <a:txBody>
                    <a:bodyPr/>
                    <a:lstStyle/>
                    <a:p>
                      <a:pPr algn="ctr"/>
                      <a:r>
                        <a:rPr lang="en-US" altLang="zh-CN" sz="1600" dirty="0" smtClean="0">
                          <a:solidFill>
                            <a:srgbClr val="C00000"/>
                          </a:solidFill>
                        </a:rPr>
                        <a:t>PFR4K-D300</a:t>
                      </a:r>
                      <a:endParaRPr lang="zh-CN" altLang="en-US" sz="1600"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tc>
                  <a:txBody>
                    <a:bodyPr/>
                    <a:lstStyle/>
                    <a:p>
                      <a:pPr algn="ctr"/>
                      <a:r>
                        <a:rPr lang="en-US" altLang="zh-CN" sz="1600" dirty="0" smtClean="0">
                          <a:solidFill>
                            <a:srgbClr val="C00000"/>
                          </a:solidFill>
                        </a:rPr>
                        <a:t>PFR4K-D450</a:t>
                      </a:r>
                      <a:endParaRPr lang="zh-CN" altLang="en-US" sz="1600"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750057656"/>
                  </a:ext>
                </a:extLst>
              </a:tr>
            </a:tbl>
          </a:graphicData>
        </a:graphic>
      </p:graphicFrame>
      <p:sp>
        <p:nvSpPr>
          <p:cNvPr id="16" name="矩形 15"/>
          <p:cNvSpPr/>
          <p:nvPr/>
        </p:nvSpPr>
        <p:spPr>
          <a:xfrm>
            <a:off x="8686800" y="3840481"/>
            <a:ext cx="4748458" cy="2609560"/>
          </a:xfrm>
          <a:prstGeom prst="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tretch>
            <a:fillRect/>
          </a:stretch>
        </p:blipFill>
        <p:spPr>
          <a:xfrm>
            <a:off x="8733856" y="4160520"/>
            <a:ext cx="4186453" cy="2214634"/>
          </a:xfrm>
          <a:prstGeom prst="rect">
            <a:avLst/>
          </a:prstGeom>
        </p:spPr>
      </p:pic>
    </p:spTree>
    <p:custDataLst>
      <p:tags r:id="rId1"/>
    </p:custDataLst>
    <p:extLst>
      <p:ext uri="{BB962C8B-B14F-4D97-AF65-F5344CB8AC3E}">
        <p14:creationId xmlns:p14="http://schemas.microsoft.com/office/powerpoint/2010/main" val="2772241446"/>
      </p:ext>
    </p:extLst>
  </p:cSld>
  <p:clrMapOvr>
    <a:masterClrMapping/>
  </p:clrMapOvr>
  <mc:AlternateContent xmlns:mc="http://schemas.openxmlformats.org/markup-compatibility/2006" xmlns:p14="http://schemas.microsoft.com/office/powerpoint/2010/main">
    <mc:Choice Requires="p14">
      <p:transition spd="med" p14:dur="700" advTm="6139">
        <p:fade/>
      </p:transition>
    </mc:Choice>
    <mc:Fallback xmlns="">
      <p:transition spd="med" advTm="6139">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7"/>
          <p:cNvPicPr>
            <a:picLocks noChangeAspect="1"/>
          </p:cNvPicPr>
          <p:nvPr/>
        </p:nvPicPr>
        <p:blipFill rotWithShape="1">
          <a:blip r:embed="rId2" cstate="email">
            <a:extLst>
              <a:ext uri="{28A0092B-C50C-407E-A947-70E740481C1C}">
                <a14:useLocalDpi xmlns:a14="http://schemas.microsoft.com/office/drawing/2010/main"/>
              </a:ext>
            </a:extLst>
          </a:blip>
          <a:srcRect r="-6168"/>
          <a:stretch/>
        </p:blipFill>
        <p:spPr bwMode="auto">
          <a:xfrm>
            <a:off x="0" y="-1"/>
            <a:ext cx="8509000" cy="686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矩形 12"/>
          <p:cNvSpPr>
            <a:spLocks noChangeArrowheads="1"/>
          </p:cNvSpPr>
          <p:nvPr/>
        </p:nvSpPr>
        <p:spPr bwMode="auto">
          <a:xfrm>
            <a:off x="9875520" y="-7938"/>
            <a:ext cx="2335530" cy="651689"/>
          </a:xfrm>
          <a:prstGeom prst="rect">
            <a:avLst/>
          </a:prstGeom>
          <a:solidFill>
            <a:srgbClr val="FFCF01">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 name="淘宝网chenying0907出品 57"/>
          <p:cNvSpPr>
            <a:spLocks noChangeArrowheads="1"/>
          </p:cNvSpPr>
          <p:nvPr/>
        </p:nvSpPr>
        <p:spPr bwMode="auto">
          <a:xfrm>
            <a:off x="4419600" y="6023838"/>
            <a:ext cx="45577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600" b="1">
                <a:solidFill>
                  <a:srgbClr val="941A0B"/>
                </a:solidFill>
                <a:latin typeface="Segoe UI" panose="020B0502040204020203" pitchFamily="34" charset="0"/>
                <a:cs typeface="Segoe UI" panose="020B0502040204020203" pitchFamily="34" charset="0"/>
              </a:rPr>
              <a:t>CENTRALIZED MANAGEMENT</a:t>
            </a:r>
            <a:endParaRPr lang="zh-CN" altLang="zh-CN" sz="1600" b="1">
              <a:solidFill>
                <a:srgbClr val="941A0B"/>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9" name="淘宝网chenying0907出品 58"/>
          <p:cNvSpPr/>
          <p:nvPr/>
        </p:nvSpPr>
        <p:spPr>
          <a:xfrm>
            <a:off x="4419600" y="6355625"/>
            <a:ext cx="7669213" cy="307975"/>
          </a:xfrm>
          <a:prstGeom prst="rect">
            <a:avLst/>
          </a:prstGeom>
        </p:spPr>
        <p:txBody>
          <a:bodyPr>
            <a:spAutoFit/>
          </a:bodyPr>
          <a:lstStyle/>
          <a:p>
            <a:pPr algn="just">
              <a:spcAft>
                <a:spcPts val="0"/>
              </a:spcAft>
              <a:defRPr/>
            </a:pPr>
            <a:r>
              <a:rPr lang="en-US" altLang="zh-CN" sz="1400" dirty="0">
                <a:latin typeface="+mn-lt"/>
                <a:cs typeface="宋体" panose="02010600030101010101" pitchFamily="2" charset="-122"/>
              </a:rPr>
              <a:t>Configuration and management on DSS platform for radar-PTZ smart tracking system</a:t>
            </a:r>
            <a:endParaRPr lang="zh-CN" altLang="zh-CN" sz="1400" dirty="0">
              <a:latin typeface="+mn-lt"/>
              <a:cs typeface="宋体" panose="02010600030101010101" pitchFamily="2" charset="-122"/>
            </a:endParaRPr>
          </a:p>
        </p:txBody>
      </p:sp>
      <p:sp>
        <p:nvSpPr>
          <p:cNvPr id="10" name="淘宝网chenying0907出品 55"/>
          <p:cNvSpPr>
            <a:spLocks noChangeArrowheads="1"/>
          </p:cNvSpPr>
          <p:nvPr/>
        </p:nvSpPr>
        <p:spPr bwMode="auto">
          <a:xfrm>
            <a:off x="4435475" y="2064613"/>
            <a:ext cx="3014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600" b="1">
                <a:solidFill>
                  <a:srgbClr val="941A0B"/>
                </a:solidFill>
                <a:latin typeface="Segoe UI" panose="020B0502040204020203" pitchFamily="34" charset="0"/>
                <a:cs typeface="Segoe UI" panose="020B0502040204020203" pitchFamily="34" charset="0"/>
              </a:rPr>
              <a:t>HIGH DETECTION ACCURACY</a:t>
            </a:r>
            <a:endParaRPr lang="zh-CN" altLang="zh-CN" sz="1600" b="1">
              <a:solidFill>
                <a:srgbClr val="941A0B"/>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12295" name="文本框 13"/>
          <p:cNvSpPr txBox="1">
            <a:spLocks noChangeArrowheads="1"/>
          </p:cNvSpPr>
          <p:nvPr/>
        </p:nvSpPr>
        <p:spPr bwMode="auto">
          <a:xfrm>
            <a:off x="10241279" y="152400"/>
            <a:ext cx="361759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95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8953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89535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89535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89535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953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953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953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953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2000" b="1" dirty="0" smtClean="0">
                <a:solidFill>
                  <a:srgbClr val="404040"/>
                </a:solidFill>
                <a:latin typeface="Segoe UI" panose="020B0502040204020203" pitchFamily="34" charset="0"/>
                <a:cs typeface="Segoe UI" panose="020B0502040204020203" pitchFamily="34" charset="0"/>
              </a:rPr>
              <a:t>PFR4K Series</a:t>
            </a:r>
            <a:endParaRPr lang="en-GB" altLang="zh-CN" sz="2000" b="1" dirty="0">
              <a:solidFill>
                <a:srgbClr val="404040"/>
              </a:solidFill>
              <a:latin typeface="Segoe UI" panose="020B0502040204020203" pitchFamily="34" charset="0"/>
              <a:cs typeface="Segoe UI" panose="020B0502040204020203" pitchFamily="34" charset="0"/>
            </a:endParaRPr>
          </a:p>
        </p:txBody>
      </p:sp>
      <p:sp>
        <p:nvSpPr>
          <p:cNvPr id="15" name="淘宝网chenying0907出品 55"/>
          <p:cNvSpPr>
            <a:spLocks noChangeArrowheads="1"/>
          </p:cNvSpPr>
          <p:nvPr/>
        </p:nvSpPr>
        <p:spPr bwMode="auto">
          <a:xfrm>
            <a:off x="4435475" y="3010763"/>
            <a:ext cx="2646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600" b="1">
                <a:solidFill>
                  <a:srgbClr val="941A0B"/>
                </a:solidFill>
                <a:latin typeface="Segoe UI" panose="020B0502040204020203" pitchFamily="34" charset="0"/>
                <a:ea typeface="微软雅黑" panose="020B0503020204020204" pitchFamily="34" charset="-122"/>
                <a:cs typeface="Segoe UI" panose="020B0502040204020203" pitchFamily="34" charset="0"/>
              </a:rPr>
              <a:t>WIDE DETECTION RANGE</a:t>
            </a:r>
            <a:endParaRPr lang="zh-CN" altLang="zh-CN" sz="1600" b="1">
              <a:solidFill>
                <a:srgbClr val="941A0B"/>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16" name="淘宝网chenying0907出品 56"/>
          <p:cNvSpPr/>
          <p:nvPr/>
        </p:nvSpPr>
        <p:spPr>
          <a:xfrm>
            <a:off x="4435475" y="3328263"/>
            <a:ext cx="7573963" cy="307975"/>
          </a:xfrm>
          <a:prstGeom prst="rect">
            <a:avLst/>
          </a:prstGeom>
        </p:spPr>
        <p:txBody>
          <a:bodyPr>
            <a:spAutoFit/>
          </a:bodyPr>
          <a:lstStyle/>
          <a:p>
            <a:pPr>
              <a:defRPr/>
            </a:pPr>
            <a:r>
              <a:rPr lang="en-US" altLang="zh-CN" sz="1400" dirty="0">
                <a:latin typeface="+mn-lt"/>
                <a:cs typeface="宋体" panose="02010600030101010101" pitchFamily="2" charset="-122"/>
              </a:rPr>
              <a:t>Horizontal </a:t>
            </a:r>
            <a:r>
              <a:rPr lang="en-US" altLang="zh-CN" sz="1400" dirty="0" smtClean="0">
                <a:latin typeface="+mn-lt"/>
                <a:cs typeface="宋体" panose="02010600030101010101" pitchFamily="2" charset="-122"/>
              </a:rPr>
              <a:t>90/120-degree</a:t>
            </a:r>
            <a:r>
              <a:rPr lang="en-US" altLang="zh-CN" sz="1400" dirty="0">
                <a:latin typeface="+mn-lt"/>
                <a:cs typeface="宋体" panose="02010600030101010101" pitchFamily="2" charset="-122"/>
              </a:rPr>
              <a:t>, extra wide angle detection </a:t>
            </a:r>
            <a:r>
              <a:rPr lang="en-US" altLang="zh-CN" sz="1400" dirty="0" smtClean="0">
                <a:latin typeface="+mn-lt"/>
                <a:cs typeface="宋体" panose="02010600030101010101" pitchFamily="2" charset="-122"/>
              </a:rPr>
              <a:t>range</a:t>
            </a:r>
            <a:endParaRPr lang="zh-CN" altLang="zh-CN" sz="1400" dirty="0">
              <a:latin typeface="+mn-lt"/>
              <a:cs typeface="宋体" panose="02010600030101010101" pitchFamily="2" charset="-122"/>
            </a:endParaRPr>
          </a:p>
        </p:txBody>
      </p:sp>
      <p:pic>
        <p:nvPicPr>
          <p:cNvPr id="12298" name="图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26514" y="6420279"/>
            <a:ext cx="1062299"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9" name="组合 26"/>
          <p:cNvGrpSpPr>
            <a:grpSpLocks/>
          </p:cNvGrpSpPr>
          <p:nvPr/>
        </p:nvGrpSpPr>
        <p:grpSpPr bwMode="auto">
          <a:xfrm>
            <a:off x="3489325" y="2050325"/>
            <a:ext cx="673100" cy="596900"/>
            <a:chOff x="5226394" y="1195242"/>
            <a:chExt cx="1135548" cy="1008000"/>
          </a:xfrm>
        </p:grpSpPr>
        <p:sp>
          <p:nvSpPr>
            <p:cNvPr id="12341" name="圆角矩形 25"/>
            <p:cNvSpPr>
              <a:spLocks noChangeArrowheads="1"/>
            </p:cNvSpPr>
            <p:nvPr/>
          </p:nvSpPr>
          <p:spPr bwMode="auto">
            <a:xfrm>
              <a:off x="5290168" y="1195242"/>
              <a:ext cx="1008000" cy="1008000"/>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2342" name="图片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6394" y="1208212"/>
              <a:ext cx="1135548" cy="98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矩形 27"/>
          <p:cNvSpPr/>
          <p:nvPr/>
        </p:nvSpPr>
        <p:spPr>
          <a:xfrm>
            <a:off x="4435475" y="2375763"/>
            <a:ext cx="6096000" cy="306387"/>
          </a:xfrm>
          <a:prstGeom prst="rect">
            <a:avLst/>
          </a:prstGeom>
        </p:spPr>
        <p:txBody>
          <a:bodyPr>
            <a:spAutoFit/>
          </a:bodyPr>
          <a:lstStyle/>
          <a:p>
            <a:pPr algn="just">
              <a:spcAft>
                <a:spcPts val="0"/>
              </a:spcAft>
              <a:defRPr/>
            </a:pPr>
            <a:r>
              <a:rPr lang="en-US" altLang="zh-CN" sz="1400" dirty="0">
                <a:latin typeface="+mn-lt"/>
                <a:cs typeface="宋体" panose="02010600030101010101" pitchFamily="2" charset="-122"/>
              </a:rPr>
              <a:t>Low false alarm rate by adopting smart radar algorithm</a:t>
            </a:r>
            <a:endParaRPr lang="zh-CN" altLang="zh-CN" sz="1400" dirty="0">
              <a:latin typeface="+mn-lt"/>
              <a:cs typeface="宋体" panose="02010600030101010101" pitchFamily="2" charset="-122"/>
            </a:endParaRPr>
          </a:p>
        </p:txBody>
      </p:sp>
      <p:grpSp>
        <p:nvGrpSpPr>
          <p:cNvPr id="12301" name="组合 31"/>
          <p:cNvGrpSpPr>
            <a:grpSpLocks/>
          </p:cNvGrpSpPr>
          <p:nvPr/>
        </p:nvGrpSpPr>
        <p:grpSpPr bwMode="auto">
          <a:xfrm>
            <a:off x="3471863" y="3001238"/>
            <a:ext cx="708025" cy="612775"/>
            <a:chOff x="12207774" y="3576076"/>
            <a:chExt cx="1109257" cy="959322"/>
          </a:xfrm>
        </p:grpSpPr>
        <p:sp>
          <p:nvSpPr>
            <p:cNvPr id="12339" name="圆角矩形 29"/>
            <p:cNvSpPr>
              <a:spLocks noChangeArrowheads="1"/>
            </p:cNvSpPr>
            <p:nvPr/>
          </p:nvSpPr>
          <p:spPr bwMode="auto">
            <a:xfrm>
              <a:off x="12295020" y="3588355"/>
              <a:ext cx="934764" cy="934764"/>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2340" name="图片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207774" y="3576076"/>
              <a:ext cx="1109257" cy="95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02" name="组合 36"/>
          <p:cNvGrpSpPr>
            <a:grpSpLocks/>
          </p:cNvGrpSpPr>
          <p:nvPr/>
        </p:nvGrpSpPr>
        <p:grpSpPr bwMode="auto">
          <a:xfrm>
            <a:off x="3476625" y="1070838"/>
            <a:ext cx="696913" cy="603250"/>
            <a:chOff x="5148294" y="773600"/>
            <a:chExt cx="1091058" cy="943584"/>
          </a:xfrm>
        </p:grpSpPr>
        <p:sp>
          <p:nvSpPr>
            <p:cNvPr id="12337" name="圆角矩形 34"/>
            <p:cNvSpPr>
              <a:spLocks noChangeArrowheads="1"/>
            </p:cNvSpPr>
            <p:nvPr/>
          </p:nvSpPr>
          <p:spPr bwMode="auto">
            <a:xfrm>
              <a:off x="5226441" y="778010"/>
              <a:ext cx="934764" cy="934764"/>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2338" name="图片 2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48294" y="773600"/>
              <a:ext cx="1091058" cy="94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淘宝网chenying0907出品 55"/>
          <p:cNvSpPr>
            <a:spLocks noChangeArrowheads="1"/>
          </p:cNvSpPr>
          <p:nvPr/>
        </p:nvSpPr>
        <p:spPr bwMode="auto">
          <a:xfrm>
            <a:off x="4435475" y="1066075"/>
            <a:ext cx="2308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600" b="1">
                <a:solidFill>
                  <a:srgbClr val="941A0B"/>
                </a:solidFill>
                <a:latin typeface="Segoe UI" panose="020B0502040204020203" pitchFamily="34" charset="0"/>
                <a:cs typeface="Segoe UI" panose="020B0502040204020203" pitchFamily="34" charset="0"/>
              </a:rPr>
              <a:t>24/7 DAY AND NIGHT</a:t>
            </a:r>
            <a:endParaRPr lang="zh-CN" altLang="zh-CN" sz="1600" b="1">
              <a:solidFill>
                <a:srgbClr val="941A0B"/>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39" name="矩形 38"/>
          <p:cNvSpPr/>
          <p:nvPr/>
        </p:nvSpPr>
        <p:spPr>
          <a:xfrm>
            <a:off x="4435475" y="1375638"/>
            <a:ext cx="6096000" cy="307975"/>
          </a:xfrm>
          <a:prstGeom prst="rect">
            <a:avLst/>
          </a:prstGeom>
        </p:spPr>
        <p:txBody>
          <a:bodyPr>
            <a:spAutoFit/>
          </a:bodyPr>
          <a:lstStyle/>
          <a:p>
            <a:pPr algn="just">
              <a:spcAft>
                <a:spcPts val="0"/>
              </a:spcAft>
              <a:defRPr/>
            </a:pPr>
            <a:r>
              <a:rPr lang="en-US" altLang="zh-CN" sz="1400" dirty="0">
                <a:latin typeface="+mn-lt"/>
                <a:cs typeface="宋体" panose="02010600030101010101" pitchFamily="2" charset="-122"/>
              </a:rPr>
              <a:t>Working on all-weather conditions (darkness, heavy fog, rain, snow, etc.)</a:t>
            </a:r>
            <a:endParaRPr lang="zh-CN" altLang="zh-CN" sz="1400" dirty="0">
              <a:latin typeface="+mn-lt"/>
              <a:cs typeface="宋体" panose="02010600030101010101" pitchFamily="2" charset="-122"/>
            </a:endParaRPr>
          </a:p>
        </p:txBody>
      </p:sp>
      <p:grpSp>
        <p:nvGrpSpPr>
          <p:cNvPr id="12305" name="组合 42"/>
          <p:cNvGrpSpPr>
            <a:grpSpLocks/>
          </p:cNvGrpSpPr>
          <p:nvPr/>
        </p:nvGrpSpPr>
        <p:grpSpPr bwMode="auto">
          <a:xfrm>
            <a:off x="3451225" y="5014188"/>
            <a:ext cx="719138" cy="620712"/>
            <a:chOff x="3385980" y="7132970"/>
            <a:chExt cx="1125041" cy="972973"/>
          </a:xfrm>
        </p:grpSpPr>
        <p:sp>
          <p:nvSpPr>
            <p:cNvPr id="12335" name="圆角矩形 40"/>
            <p:cNvSpPr>
              <a:spLocks noChangeArrowheads="1"/>
            </p:cNvSpPr>
            <p:nvPr/>
          </p:nvSpPr>
          <p:spPr bwMode="auto">
            <a:xfrm>
              <a:off x="3471798" y="7160761"/>
              <a:ext cx="934764" cy="934764"/>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2336" name="图片 1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85980" y="7132970"/>
              <a:ext cx="1125041" cy="97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淘宝网chenying0907出品 55"/>
          <p:cNvSpPr>
            <a:spLocks noChangeArrowheads="1"/>
          </p:cNvSpPr>
          <p:nvPr/>
        </p:nvSpPr>
        <p:spPr bwMode="auto">
          <a:xfrm>
            <a:off x="4419600" y="5028475"/>
            <a:ext cx="3143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600" b="1">
                <a:solidFill>
                  <a:srgbClr val="941A0B"/>
                </a:solidFill>
                <a:latin typeface="Segoe UI" panose="020B0502040204020203" pitchFamily="34" charset="0"/>
                <a:cs typeface="Segoe UI" panose="020B0502040204020203" pitchFamily="34" charset="0"/>
              </a:rPr>
              <a:t>SMART FRONT-END CONTROL</a:t>
            </a:r>
            <a:endParaRPr lang="zh-CN" altLang="zh-CN" sz="1600" b="1">
              <a:solidFill>
                <a:srgbClr val="941A0B"/>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45" name="淘宝网chenying0907出品 56"/>
          <p:cNvSpPr/>
          <p:nvPr/>
        </p:nvSpPr>
        <p:spPr>
          <a:xfrm>
            <a:off x="4419600" y="5333275"/>
            <a:ext cx="7785100" cy="523220"/>
          </a:xfrm>
          <a:prstGeom prst="rect">
            <a:avLst/>
          </a:prstGeom>
        </p:spPr>
        <p:txBody>
          <a:bodyPr>
            <a:spAutoFit/>
          </a:bodyPr>
          <a:lstStyle/>
          <a:p>
            <a:pPr algn="just">
              <a:spcAft>
                <a:spcPts val="0"/>
              </a:spcAft>
              <a:defRPr/>
            </a:pPr>
            <a:r>
              <a:rPr lang="en-US" altLang="zh-CN" sz="1400" dirty="0">
                <a:latin typeface="+mn-lt"/>
                <a:cs typeface="宋体" panose="02010600030101010101" pitchFamily="2" charset="-122"/>
              </a:rPr>
              <a:t>Support to link multiple </a:t>
            </a:r>
            <a:r>
              <a:rPr lang="en-US" altLang="zh-CN" sz="1400" dirty="0" smtClean="0">
                <a:latin typeface="+mn-lt"/>
                <a:cs typeface="宋体" panose="02010600030101010101" pitchFamily="2" charset="-122"/>
              </a:rPr>
              <a:t>DAHUA PTZ </a:t>
            </a:r>
            <a:r>
              <a:rPr lang="en-US" altLang="zh-CN" sz="1400" dirty="0">
                <a:latin typeface="+mn-lt"/>
                <a:cs typeface="宋体" panose="02010600030101010101" pitchFamily="2" charset="-122"/>
              </a:rPr>
              <a:t>cameras to one radar or multiple radars to one </a:t>
            </a:r>
            <a:r>
              <a:rPr lang="en-US" altLang="zh-CN" sz="1400" dirty="0" smtClean="0">
                <a:latin typeface="+mn-lt"/>
                <a:cs typeface="宋体" panose="02010600030101010101" pitchFamily="2" charset="-122"/>
              </a:rPr>
              <a:t>PTZ camera, </a:t>
            </a:r>
            <a:r>
              <a:rPr lang="en-US" altLang="zh-CN" sz="1400" dirty="0">
                <a:latin typeface="+mn-lt"/>
                <a:cs typeface="宋体" panose="02010600030101010101" pitchFamily="2" charset="-122"/>
              </a:rPr>
              <a:t>graded alarm set</a:t>
            </a:r>
            <a:endParaRPr lang="zh-CN" altLang="zh-CN" sz="1400" dirty="0">
              <a:latin typeface="+mn-lt"/>
              <a:cs typeface="宋体" panose="02010600030101010101" pitchFamily="2" charset="-122"/>
            </a:endParaRPr>
          </a:p>
        </p:txBody>
      </p:sp>
      <p:grpSp>
        <p:nvGrpSpPr>
          <p:cNvPr id="12308" name="组合 48"/>
          <p:cNvGrpSpPr>
            <a:grpSpLocks/>
          </p:cNvGrpSpPr>
          <p:nvPr/>
        </p:nvGrpSpPr>
        <p:grpSpPr bwMode="auto">
          <a:xfrm>
            <a:off x="3448050" y="6011138"/>
            <a:ext cx="723900" cy="627062"/>
            <a:chOff x="3461889" y="7717903"/>
            <a:chExt cx="1133518" cy="980303"/>
          </a:xfrm>
        </p:grpSpPr>
        <p:sp>
          <p:nvSpPr>
            <p:cNvPr id="12333" name="圆角矩形 46"/>
            <p:cNvSpPr>
              <a:spLocks noChangeArrowheads="1"/>
            </p:cNvSpPr>
            <p:nvPr/>
          </p:nvSpPr>
          <p:spPr bwMode="auto">
            <a:xfrm>
              <a:off x="3561266" y="7754877"/>
              <a:ext cx="934764" cy="934764"/>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pic>
          <p:nvPicPr>
            <p:cNvPr id="12334" name="图片 1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61889" y="7717903"/>
              <a:ext cx="1133518" cy="98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09" name="组合 71"/>
          <p:cNvGrpSpPr>
            <a:grpSpLocks/>
          </p:cNvGrpSpPr>
          <p:nvPr/>
        </p:nvGrpSpPr>
        <p:grpSpPr bwMode="auto">
          <a:xfrm>
            <a:off x="3451225" y="3653700"/>
            <a:ext cx="673100" cy="1079500"/>
            <a:chOff x="10631909" y="4832628"/>
            <a:chExt cx="774285" cy="1240107"/>
          </a:xfrm>
        </p:grpSpPr>
        <p:sp>
          <p:nvSpPr>
            <p:cNvPr id="12315" name="圆角矩形 50"/>
            <p:cNvSpPr>
              <a:spLocks noChangeArrowheads="1"/>
            </p:cNvSpPr>
            <p:nvPr/>
          </p:nvSpPr>
          <p:spPr bwMode="auto">
            <a:xfrm>
              <a:off x="10707265" y="5219830"/>
              <a:ext cx="686796" cy="686797"/>
            </a:xfrm>
            <a:prstGeom prst="roundRect">
              <a:avLst>
                <a:gd name="adj" fmla="val 16667"/>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grpSp>
          <p:nvGrpSpPr>
            <p:cNvPr id="12316" name="组合 70"/>
            <p:cNvGrpSpPr>
              <a:grpSpLocks/>
            </p:cNvGrpSpPr>
            <p:nvPr/>
          </p:nvGrpSpPr>
          <p:grpSpPr bwMode="auto">
            <a:xfrm>
              <a:off x="10631909" y="4832628"/>
              <a:ext cx="774285" cy="1240107"/>
              <a:chOff x="10925773" y="5640120"/>
              <a:chExt cx="799374" cy="1280290"/>
            </a:xfrm>
          </p:grpSpPr>
          <p:sp>
            <p:nvSpPr>
              <p:cNvPr id="12317" name="矩形 57"/>
              <p:cNvSpPr>
                <a:spLocks noChangeArrowheads="1"/>
              </p:cNvSpPr>
              <p:nvPr/>
            </p:nvSpPr>
            <p:spPr bwMode="auto">
              <a:xfrm>
                <a:off x="11226912" y="5640120"/>
                <a:ext cx="260150" cy="6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3600"/>
                  <a:t>.</a:t>
                </a:r>
                <a:endParaRPr lang="zh-CN" altLang="en-US" sz="3600">
                  <a:latin typeface="Arial" panose="020B0604020202020204" pitchFamily="34" charset="0"/>
                </a:endParaRPr>
              </a:p>
            </p:txBody>
          </p:sp>
          <p:sp>
            <p:nvSpPr>
              <p:cNvPr id="12318" name="椭圆 52"/>
              <p:cNvSpPr>
                <a:spLocks noChangeArrowheads="1"/>
              </p:cNvSpPr>
              <p:nvPr/>
            </p:nvSpPr>
            <p:spPr bwMode="auto">
              <a:xfrm>
                <a:off x="11018935" y="6145230"/>
                <a:ext cx="164483" cy="16448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12319" name="矩形 53"/>
              <p:cNvSpPr>
                <a:spLocks noChangeArrowheads="1"/>
              </p:cNvSpPr>
              <p:nvPr/>
            </p:nvSpPr>
            <p:spPr bwMode="auto">
              <a:xfrm>
                <a:off x="11072425" y="6199355"/>
                <a:ext cx="57852" cy="11035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12320" name="矩形 54"/>
              <p:cNvSpPr>
                <a:spLocks noChangeArrowheads="1"/>
              </p:cNvSpPr>
              <p:nvPr/>
            </p:nvSpPr>
            <p:spPr bwMode="auto">
              <a:xfrm>
                <a:off x="10925773" y="5714238"/>
                <a:ext cx="260150" cy="62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3600"/>
                  <a:t>.</a:t>
                </a:r>
                <a:endParaRPr lang="zh-CN" altLang="en-US" sz="3600">
                  <a:latin typeface="Arial" panose="020B0604020202020204" pitchFamily="34" charset="0"/>
                </a:endParaRPr>
              </a:p>
            </p:txBody>
          </p:sp>
          <p:sp>
            <p:nvSpPr>
              <p:cNvPr id="12321" name="椭圆 55"/>
              <p:cNvSpPr>
                <a:spLocks noChangeArrowheads="1"/>
              </p:cNvSpPr>
              <p:nvPr/>
            </p:nvSpPr>
            <p:spPr bwMode="auto">
              <a:xfrm>
                <a:off x="11320671" y="6061673"/>
                <a:ext cx="164483" cy="16448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12322" name="矩形 56"/>
              <p:cNvSpPr>
                <a:spLocks noChangeArrowheads="1"/>
              </p:cNvSpPr>
              <p:nvPr/>
            </p:nvSpPr>
            <p:spPr bwMode="auto">
              <a:xfrm>
                <a:off x="11374161" y="6115798"/>
                <a:ext cx="57852" cy="11035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12323" name="椭圆 58"/>
              <p:cNvSpPr>
                <a:spLocks noChangeArrowheads="1"/>
              </p:cNvSpPr>
              <p:nvPr/>
            </p:nvSpPr>
            <p:spPr bwMode="auto">
              <a:xfrm>
                <a:off x="11536636" y="6266944"/>
                <a:ext cx="164483" cy="16448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12324" name="矩形 59"/>
              <p:cNvSpPr>
                <a:spLocks noChangeArrowheads="1"/>
              </p:cNvSpPr>
              <p:nvPr/>
            </p:nvSpPr>
            <p:spPr bwMode="auto">
              <a:xfrm>
                <a:off x="11588397" y="6320049"/>
                <a:ext cx="57852" cy="11035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en-US" sz="1400">
                  <a:latin typeface="Arial" panose="020B0604020202020204" pitchFamily="34" charset="0"/>
                </a:endParaRPr>
              </a:p>
            </p:txBody>
          </p:sp>
          <p:sp>
            <p:nvSpPr>
              <p:cNvPr id="12325" name="矩形 60"/>
              <p:cNvSpPr>
                <a:spLocks noChangeArrowheads="1"/>
              </p:cNvSpPr>
              <p:nvPr/>
            </p:nvSpPr>
            <p:spPr bwMode="auto">
              <a:xfrm>
                <a:off x="11446187" y="5849690"/>
                <a:ext cx="260150" cy="62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3600"/>
                  <a:t>.</a:t>
                </a:r>
                <a:endParaRPr lang="zh-CN" altLang="en-US" sz="3600">
                  <a:latin typeface="Arial" panose="020B0604020202020204" pitchFamily="34" charset="0"/>
                </a:endParaRPr>
              </a:p>
            </p:txBody>
          </p:sp>
          <p:sp>
            <p:nvSpPr>
              <p:cNvPr id="12326" name="矩形 61"/>
              <p:cNvSpPr>
                <a:spLocks noChangeArrowheads="1"/>
              </p:cNvSpPr>
              <p:nvPr/>
            </p:nvSpPr>
            <p:spPr bwMode="auto">
              <a:xfrm>
                <a:off x="11030393" y="6076837"/>
                <a:ext cx="260150" cy="3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2000"/>
                  <a:t>.</a:t>
                </a:r>
                <a:endParaRPr lang="zh-CN" altLang="en-US" sz="2000">
                  <a:latin typeface="Arial" panose="020B0604020202020204" pitchFamily="34" charset="0"/>
                </a:endParaRPr>
              </a:p>
            </p:txBody>
          </p:sp>
          <p:sp>
            <p:nvSpPr>
              <p:cNvPr id="12327" name="矩形 62"/>
              <p:cNvSpPr>
                <a:spLocks noChangeArrowheads="1"/>
              </p:cNvSpPr>
              <p:nvPr/>
            </p:nvSpPr>
            <p:spPr bwMode="auto">
              <a:xfrm>
                <a:off x="11271782" y="6039701"/>
                <a:ext cx="260150" cy="3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2000"/>
                  <a:t>.</a:t>
                </a:r>
                <a:endParaRPr lang="zh-CN" altLang="en-US" sz="2000">
                  <a:latin typeface="Arial" panose="020B0604020202020204" pitchFamily="34" charset="0"/>
                </a:endParaRPr>
              </a:p>
            </p:txBody>
          </p:sp>
          <p:sp>
            <p:nvSpPr>
              <p:cNvPr id="12328" name="矩形 63"/>
              <p:cNvSpPr>
                <a:spLocks noChangeArrowheads="1"/>
              </p:cNvSpPr>
              <p:nvPr/>
            </p:nvSpPr>
            <p:spPr bwMode="auto">
              <a:xfrm>
                <a:off x="11464998" y="6208567"/>
                <a:ext cx="260149" cy="3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2000"/>
                  <a:t>.</a:t>
                </a:r>
                <a:endParaRPr lang="zh-CN" altLang="en-US" sz="2000">
                  <a:latin typeface="Arial" panose="020B0604020202020204" pitchFamily="34" charset="0"/>
                </a:endParaRPr>
              </a:p>
            </p:txBody>
          </p:sp>
          <p:sp>
            <p:nvSpPr>
              <p:cNvPr id="12329" name="矩形 64"/>
              <p:cNvSpPr>
                <a:spLocks noChangeArrowheads="1"/>
              </p:cNvSpPr>
              <p:nvPr/>
            </p:nvSpPr>
            <p:spPr bwMode="auto">
              <a:xfrm>
                <a:off x="11118600" y="6088649"/>
                <a:ext cx="260150" cy="5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a:t>.</a:t>
                </a:r>
                <a:endParaRPr lang="zh-CN" altLang="en-US">
                  <a:latin typeface="Arial" panose="020B0604020202020204" pitchFamily="34" charset="0"/>
                </a:endParaRPr>
              </a:p>
            </p:txBody>
          </p:sp>
          <p:sp>
            <p:nvSpPr>
              <p:cNvPr id="12330" name="矩形 65"/>
              <p:cNvSpPr>
                <a:spLocks noChangeArrowheads="1"/>
              </p:cNvSpPr>
              <p:nvPr/>
            </p:nvSpPr>
            <p:spPr bwMode="auto">
              <a:xfrm>
                <a:off x="11267140" y="6151110"/>
                <a:ext cx="260150" cy="5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a:t>.</a:t>
                </a:r>
                <a:endParaRPr lang="zh-CN" altLang="en-US">
                  <a:latin typeface="Arial" panose="020B0604020202020204" pitchFamily="34" charset="0"/>
                </a:endParaRPr>
              </a:p>
            </p:txBody>
          </p:sp>
          <p:sp>
            <p:nvSpPr>
              <p:cNvPr id="12331" name="矩形 66"/>
              <p:cNvSpPr>
                <a:spLocks noChangeArrowheads="1"/>
              </p:cNvSpPr>
              <p:nvPr/>
            </p:nvSpPr>
            <p:spPr bwMode="auto">
              <a:xfrm>
                <a:off x="11395390" y="6225383"/>
                <a:ext cx="260150" cy="5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a:t>.</a:t>
                </a:r>
                <a:endParaRPr lang="zh-CN" altLang="en-US">
                  <a:latin typeface="Arial" panose="020B0604020202020204" pitchFamily="34" charset="0"/>
                </a:endParaRPr>
              </a:p>
            </p:txBody>
          </p:sp>
          <p:sp>
            <p:nvSpPr>
              <p:cNvPr id="12332" name="矩形 67"/>
              <p:cNvSpPr>
                <a:spLocks noChangeArrowheads="1"/>
              </p:cNvSpPr>
              <p:nvPr/>
            </p:nvSpPr>
            <p:spPr bwMode="auto">
              <a:xfrm>
                <a:off x="11248676" y="6153078"/>
                <a:ext cx="229865" cy="76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3600"/>
                  <a:t>.</a:t>
                </a:r>
                <a:endParaRPr lang="zh-CN" altLang="en-US" sz="3600">
                  <a:latin typeface="Arial" panose="020B0604020202020204" pitchFamily="34" charset="0"/>
                </a:endParaRPr>
              </a:p>
            </p:txBody>
          </p:sp>
        </p:grpSp>
      </p:grpSp>
      <p:sp>
        <p:nvSpPr>
          <p:cNvPr id="76" name="淘宝网chenying0907出品 55"/>
          <p:cNvSpPr>
            <a:spLocks noChangeArrowheads="1"/>
          </p:cNvSpPr>
          <p:nvPr/>
        </p:nvSpPr>
        <p:spPr bwMode="auto">
          <a:xfrm>
            <a:off x="4435475" y="3996600"/>
            <a:ext cx="2894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1600" b="1">
                <a:solidFill>
                  <a:srgbClr val="941A0B"/>
                </a:solidFill>
                <a:latin typeface="Segoe UI" panose="020B0502040204020203" pitchFamily="34" charset="0"/>
                <a:cs typeface="Segoe UI" panose="020B0502040204020203" pitchFamily="34" charset="0"/>
              </a:rPr>
              <a:t>ACTIVE TAREGR DETECTION</a:t>
            </a:r>
            <a:endParaRPr lang="zh-CN" altLang="zh-CN" sz="1600" b="1">
              <a:solidFill>
                <a:srgbClr val="941A0B"/>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77" name="淘宝网chenying0907出品 56"/>
          <p:cNvSpPr/>
          <p:nvPr/>
        </p:nvSpPr>
        <p:spPr>
          <a:xfrm>
            <a:off x="4435474" y="4317275"/>
            <a:ext cx="7775575" cy="307777"/>
          </a:xfrm>
          <a:prstGeom prst="rect">
            <a:avLst/>
          </a:prstGeom>
        </p:spPr>
        <p:txBody>
          <a:bodyPr wrap="square">
            <a:spAutoFit/>
          </a:bodyPr>
          <a:lstStyle/>
          <a:p>
            <a:pPr algn="just">
              <a:spcAft>
                <a:spcPts val="0"/>
              </a:spcAft>
              <a:defRPr/>
            </a:pPr>
            <a:r>
              <a:rPr lang="en-US" altLang="zh-CN" sz="1400" dirty="0">
                <a:latin typeface="+mn-lt"/>
                <a:cs typeface="宋体" panose="02010600030101010101" pitchFamily="2" charset="-122"/>
              </a:rPr>
              <a:t>Moving track display, </a:t>
            </a:r>
            <a:r>
              <a:rPr lang="en-US" altLang="zh-CN" sz="1400" dirty="0" smtClean="0">
                <a:cs typeface="宋体" panose="02010600030101010101" pitchFamily="2" charset="-122"/>
              </a:rPr>
              <a:t>PTZ cameras</a:t>
            </a:r>
            <a:r>
              <a:rPr lang="en-US" altLang="zh-CN" sz="1400" dirty="0" smtClean="0">
                <a:latin typeface="+mn-lt"/>
                <a:cs typeface="宋体" panose="02010600030101010101" pitchFamily="2" charset="-122"/>
              </a:rPr>
              <a:t> </a:t>
            </a:r>
            <a:r>
              <a:rPr lang="en-US" altLang="zh-CN" sz="1400" dirty="0">
                <a:latin typeface="+mn-lt"/>
                <a:cs typeface="宋体" panose="02010600030101010101" pitchFamily="2" charset="-122"/>
              </a:rPr>
              <a:t>real-time monitoring; </a:t>
            </a:r>
            <a:r>
              <a:rPr lang="en-US" altLang="zh-CN" sz="1400" b="1" dirty="0" smtClean="0">
                <a:solidFill>
                  <a:srgbClr val="C00000"/>
                </a:solidFill>
                <a:latin typeface="+mn-lt"/>
                <a:cs typeface="宋体" panose="02010600030101010101" pitchFamily="2" charset="-122"/>
              </a:rPr>
              <a:t>Supporting </a:t>
            </a:r>
            <a:r>
              <a:rPr lang="en-US" altLang="zh-CN" sz="1400" b="1" dirty="0">
                <a:solidFill>
                  <a:srgbClr val="C00000"/>
                </a:solidFill>
                <a:latin typeface="+mn-lt"/>
                <a:cs typeface="宋体" panose="02010600030101010101" pitchFamily="2" charset="-122"/>
              </a:rPr>
              <a:t>human/vehicle target filtering </a:t>
            </a:r>
            <a:endParaRPr lang="zh-CN" altLang="zh-CN" sz="1400" b="1" dirty="0">
              <a:solidFill>
                <a:srgbClr val="C00000"/>
              </a:solidFill>
              <a:latin typeface="+mn-lt"/>
              <a:cs typeface="宋体" panose="02010600030101010101" pitchFamily="2" charset="-122"/>
            </a:endParaRPr>
          </a:p>
        </p:txBody>
      </p:sp>
      <p:sp>
        <p:nvSpPr>
          <p:cNvPr id="12312" name="矩形 1"/>
          <p:cNvSpPr>
            <a:spLocks noChangeArrowheads="1"/>
          </p:cNvSpPr>
          <p:nvPr/>
        </p:nvSpPr>
        <p:spPr bwMode="auto">
          <a:xfrm>
            <a:off x="3598921" y="-2580"/>
            <a:ext cx="2929007" cy="646331"/>
          </a:xfrm>
          <a:prstGeom prst="rect">
            <a:avLst/>
          </a:prstGeom>
          <a:solidFill>
            <a:srgbClr val="302C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Tx/>
              <a:buNone/>
            </a:pPr>
            <a:r>
              <a:rPr lang="en-US" altLang="zh-CN" sz="3600" dirty="0">
                <a:solidFill>
                  <a:srgbClr val="FFC000"/>
                </a:solidFill>
                <a:latin typeface="Arial" panose="020B0604020202020204" pitchFamily="34" charset="0"/>
                <a:cs typeface="Arial" panose="020B0604020202020204" pitchFamily="34" charset="0"/>
              </a:rPr>
              <a:t>Key Features</a:t>
            </a:r>
            <a:endParaRPr lang="zh-CN" altLang="en-US" sz="3600" dirty="0">
              <a:solidFill>
                <a:srgbClr val="FFC000"/>
              </a:solidFill>
              <a:latin typeface="Arial" panose="020B0604020202020204" pitchFamily="34" charset="0"/>
              <a:cs typeface="Arial" panose="020B0604020202020204" pitchFamily="34" charset="0"/>
            </a:endParaRPr>
          </a:p>
        </p:txBody>
      </p:sp>
      <p:sp>
        <p:nvSpPr>
          <p:cNvPr id="12313" name="椭圆 1"/>
          <p:cNvSpPr>
            <a:spLocks noChangeArrowheads="1"/>
          </p:cNvSpPr>
          <p:nvPr/>
        </p:nvSpPr>
        <p:spPr bwMode="auto">
          <a:xfrm>
            <a:off x="1698625" y="5348288"/>
            <a:ext cx="995363" cy="674687"/>
          </a:xfrm>
          <a:prstGeom prst="ellipse">
            <a:avLst/>
          </a:prstGeom>
          <a:solidFill>
            <a:srgbClr val="FFC000">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a:t>IK09</a:t>
            </a:r>
            <a:endParaRPr lang="zh-CN" altLang="en-US"/>
          </a:p>
        </p:txBody>
      </p:sp>
      <p:sp>
        <p:nvSpPr>
          <p:cNvPr id="12314" name="椭圆 53"/>
          <p:cNvSpPr>
            <a:spLocks noChangeArrowheads="1"/>
          </p:cNvSpPr>
          <p:nvPr/>
        </p:nvSpPr>
        <p:spPr bwMode="auto">
          <a:xfrm>
            <a:off x="2116138" y="5849938"/>
            <a:ext cx="995362" cy="674687"/>
          </a:xfrm>
          <a:prstGeom prst="ellipse">
            <a:avLst/>
          </a:prstGeom>
          <a:solidFill>
            <a:srgbClr val="FFC000">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a:t>IP67</a:t>
            </a:r>
            <a:endParaRPr lang="zh-CN" altLang="en-US"/>
          </a:p>
        </p:txBody>
      </p:sp>
      <p:grpSp>
        <p:nvGrpSpPr>
          <p:cNvPr id="55" name="组合 54">
            <a:extLst>
              <a:ext uri="{FF2B5EF4-FFF2-40B4-BE49-F238E27FC236}">
                <a16:creationId xmlns:a16="http://schemas.microsoft.com/office/drawing/2014/main" id="{918EC582-632D-4A5D-A298-587EBDC20ED4}"/>
              </a:ext>
            </a:extLst>
          </p:cNvPr>
          <p:cNvGrpSpPr/>
          <p:nvPr/>
        </p:nvGrpSpPr>
        <p:grpSpPr>
          <a:xfrm>
            <a:off x="0" y="2753360"/>
            <a:ext cx="687365" cy="4104640"/>
            <a:chOff x="0" y="2753360"/>
            <a:chExt cx="687365" cy="4104640"/>
          </a:xfrm>
        </p:grpSpPr>
        <p:sp>
          <p:nvSpPr>
            <p:cNvPr id="56" name="矩形 55">
              <a:extLst>
                <a:ext uri="{FF2B5EF4-FFF2-40B4-BE49-F238E27FC236}">
                  <a16:creationId xmlns:a16="http://schemas.microsoft.com/office/drawing/2014/main" id="{4C2C0DB9-5710-47FA-A0AC-C1EDA7395BE4}"/>
                </a:ext>
              </a:extLst>
            </p:cNvPr>
            <p:cNvSpPr/>
            <p:nvPr/>
          </p:nvSpPr>
          <p:spPr>
            <a:xfrm>
              <a:off x="0"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35906" y="2868828"/>
              <a:ext cx="615553" cy="3873704"/>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800" b="1" dirty="0"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Product Introduction</a:t>
              </a:r>
              <a:endParaRPr lang="en-US" altLang="zh-CN" sz="28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1725986572"/>
      </p:ext>
    </p:extLst>
  </p:cSld>
  <p:clrMapOvr>
    <a:masterClrMapping/>
  </p:clrMapOvr>
  <mc:AlternateContent xmlns:mc="http://schemas.openxmlformats.org/markup-compatibility/2006" xmlns:p14="http://schemas.microsoft.com/office/powerpoint/2010/main">
    <mc:Choice Requires="p14">
      <p:transition spd="slow" p14:dur="2000" advTm="7166"/>
    </mc:Choice>
    <mc:Fallback xmlns="">
      <p:transition spd="slow" advTm="716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7" name="矩形 16"/>
          <p:cNvSpPr/>
          <p:nvPr/>
        </p:nvSpPr>
        <p:spPr>
          <a:xfrm>
            <a:off x="1311531" y="4838809"/>
            <a:ext cx="4892444" cy="1938992"/>
          </a:xfrm>
          <a:prstGeom prst="rect">
            <a:avLst/>
          </a:prstGeom>
        </p:spPr>
        <p:txBody>
          <a:bodyPr wrap="square">
            <a:spAutoFit/>
          </a:bodyPr>
          <a:lstStyle/>
          <a:p>
            <a:pPr marL="285750" indent="-285750">
              <a:lnSpc>
                <a:spcPts val="2400"/>
              </a:lnSpc>
              <a:buFont typeface="Arial" panose="020B0604020202020204" pitchFamily="34" charset="0"/>
              <a:buChar char="•"/>
            </a:pPr>
            <a:r>
              <a:rPr lang="en-US" altLang="zh-CN" sz="1600" dirty="0">
                <a:latin typeface="Segoe UI" panose="020B0502040204020203" pitchFamily="34" charset="0"/>
                <a:cs typeface="Segoe UI" panose="020B0502040204020203" pitchFamily="34" charset="0"/>
              </a:rPr>
              <a:t>Aesthetic design, </a:t>
            </a:r>
            <a:r>
              <a:rPr lang="en-US" altLang="zh-CN" sz="1600" dirty="0">
                <a:latin typeface="Segoe UI" panose="020B0502040204020203" pitchFamily="34" charset="0"/>
                <a:cs typeface="Segoe UI" panose="020B0502040204020203" pitchFamily="34" charset="0"/>
                <a:sym typeface="+mn-ea"/>
              </a:rPr>
              <a:t>strong appearance and </a:t>
            </a:r>
            <a:r>
              <a:rPr lang="en-US" altLang="zh-CN" sz="1600" dirty="0">
                <a:latin typeface="Segoe UI" panose="020B0502040204020203" pitchFamily="34" charset="0"/>
                <a:cs typeface="Segoe UI" panose="020B0502040204020203" pitchFamily="34" charset="0"/>
              </a:rPr>
              <a:t>simplicity of the design, </a:t>
            </a:r>
            <a:r>
              <a:rPr lang="en-US" altLang="zh-CN" sz="1600" dirty="0" smtClean="0">
                <a:latin typeface="Segoe UI" panose="020B0502040204020203" pitchFamily="34" charset="0"/>
                <a:cs typeface="Segoe UI" panose="020B0502040204020203" pitchFamily="34" charset="0"/>
              </a:rPr>
              <a:t>generous</a:t>
            </a:r>
          </a:p>
          <a:p>
            <a:pPr marL="285750" indent="-285750">
              <a:lnSpc>
                <a:spcPts val="2400"/>
              </a:lnSpc>
              <a:buFont typeface="Arial" panose="020B0604020202020204" pitchFamily="34" charset="0"/>
              <a:buChar char="•"/>
            </a:pPr>
            <a:r>
              <a:rPr lang="en-US" altLang="zh-CN" sz="1600" dirty="0" smtClean="0">
                <a:latin typeface="Segoe UI" panose="020B0502040204020203" pitchFamily="34" charset="0"/>
                <a:cs typeface="Segoe UI" panose="020B0502040204020203" pitchFamily="34" charset="0"/>
              </a:rPr>
              <a:t>IP67</a:t>
            </a:r>
            <a:r>
              <a:rPr lang="en-US" altLang="zh-CN" sz="1600" dirty="0">
                <a:latin typeface="Segoe UI" panose="020B0502040204020203" pitchFamily="34" charset="0"/>
                <a:cs typeface="Segoe UI" panose="020B0502040204020203" pitchFamily="34" charset="0"/>
              </a:rPr>
              <a:t>, </a:t>
            </a:r>
            <a:r>
              <a:rPr lang="en-US" altLang="zh-CN" sz="1600" dirty="0" smtClean="0">
                <a:latin typeface="Segoe UI" panose="020B0502040204020203" pitchFamily="34" charset="0"/>
                <a:cs typeface="Segoe UI" panose="020B0502040204020203" pitchFamily="34" charset="0"/>
              </a:rPr>
              <a:t>IK09 </a:t>
            </a:r>
            <a:r>
              <a:rPr lang="en-US" altLang="zh-CN" sz="1600" dirty="0">
                <a:latin typeface="Segoe UI" panose="020B0502040204020203" pitchFamily="34" charset="0"/>
                <a:cs typeface="Segoe UI" panose="020B0502040204020203" pitchFamily="34" charset="0"/>
              </a:rPr>
              <a:t>protection class, suitable for more outdoor environment </a:t>
            </a:r>
          </a:p>
          <a:p>
            <a:pPr marL="285750" indent="-285750">
              <a:lnSpc>
                <a:spcPts val="2400"/>
              </a:lnSpc>
              <a:buFont typeface="Arial" panose="020B0604020202020204" pitchFamily="34" charset="0"/>
              <a:buChar char="•"/>
            </a:pPr>
            <a:r>
              <a:rPr lang="en-US" altLang="zh-CN" sz="1600" dirty="0" smtClean="0">
                <a:latin typeface="Segoe UI" panose="020B0502040204020203" pitchFamily="34" charset="0"/>
                <a:cs typeface="Segoe UI" panose="020B0502040204020203" pitchFamily="34" charset="0"/>
              </a:rPr>
              <a:t>Function </a:t>
            </a:r>
            <a:r>
              <a:rPr lang="en-US" altLang="zh-CN" sz="1600" dirty="0">
                <a:latin typeface="Segoe UI" panose="020B0502040204020203" pitchFamily="34" charset="0"/>
                <a:cs typeface="Segoe UI" panose="020B0502040204020203" pitchFamily="34" charset="0"/>
              </a:rPr>
              <a:t>indicator light on the back for more convenient operation </a:t>
            </a:r>
            <a:endParaRPr lang="en-US" altLang="zh-CN" sz="1600" dirty="0">
              <a:effectLst/>
              <a:latin typeface="Segoe UI" panose="020B0502040204020203" pitchFamily="34" charset="0"/>
              <a:cs typeface="Segoe UI" panose="020B0502040204020203" pitchFamily="34" charset="0"/>
            </a:endParaRPr>
          </a:p>
        </p:txBody>
      </p:sp>
      <p:grpSp>
        <p:nvGrpSpPr>
          <p:cNvPr id="26" name="组合 25">
            <a:extLst>
              <a:ext uri="{FF2B5EF4-FFF2-40B4-BE49-F238E27FC236}">
                <a16:creationId xmlns:a16="http://schemas.microsoft.com/office/drawing/2014/main" id="{A150259D-BD06-4834-A965-24D04524CF37}"/>
              </a:ext>
            </a:extLst>
          </p:cNvPr>
          <p:cNvGrpSpPr/>
          <p:nvPr/>
        </p:nvGrpSpPr>
        <p:grpSpPr>
          <a:xfrm rot="16200000">
            <a:off x="1405227" y="3953114"/>
            <a:ext cx="838200" cy="838200"/>
            <a:chOff x="4767418" y="4071504"/>
            <a:chExt cx="838200" cy="838200"/>
          </a:xfrm>
        </p:grpSpPr>
        <p:pic>
          <p:nvPicPr>
            <p:cNvPr id="25" name="图形 24">
              <a:extLst>
                <a:ext uri="{FF2B5EF4-FFF2-40B4-BE49-F238E27FC236}">
                  <a16:creationId xmlns:a16="http://schemas.microsoft.com/office/drawing/2014/main" id="{CACAB561-4DC6-409A-B7BA-297EE97F9DB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767418" y="4071504"/>
              <a:ext cx="838200" cy="838200"/>
            </a:xfrm>
            <a:prstGeom prst="rect">
              <a:avLst/>
            </a:prstGeom>
          </p:spPr>
        </p:pic>
        <p:pic>
          <p:nvPicPr>
            <p:cNvPr id="24" name="图形 23">
              <a:extLst>
                <a:ext uri="{FF2B5EF4-FFF2-40B4-BE49-F238E27FC236}">
                  <a16:creationId xmlns:a16="http://schemas.microsoft.com/office/drawing/2014/main" id="{B0DDCEE4-9B41-4EFD-818E-71BEF29CD9F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948393" y="4290579"/>
              <a:ext cx="476250" cy="400050"/>
            </a:xfrm>
            <a:prstGeom prst="rect">
              <a:avLst/>
            </a:prstGeom>
          </p:spPr>
        </p:pic>
      </p:grpSp>
      <p:pic>
        <p:nvPicPr>
          <p:cNvPr id="3" name="图片 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39881" y="3429000"/>
            <a:ext cx="4894843" cy="2946332"/>
          </a:xfrm>
          <a:prstGeom prst="rect">
            <a:avLst/>
          </a:prstGeom>
          <a:ln w="28575">
            <a:solidFill>
              <a:srgbClr val="FFC000"/>
            </a:solidFill>
          </a:ln>
        </p:spPr>
      </p:pic>
      <p:sp>
        <p:nvSpPr>
          <p:cNvPr id="6" name="矩形 5"/>
          <p:cNvSpPr/>
          <p:nvPr/>
        </p:nvSpPr>
        <p:spPr>
          <a:xfrm>
            <a:off x="3552497" y="1514721"/>
            <a:ext cx="4719669" cy="3499130"/>
          </a:xfrm>
          <a:prstGeom prst="rect">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487881" y="495518"/>
            <a:ext cx="4752000" cy="2933482"/>
          </a:xfrm>
          <a:prstGeom prst="rect">
            <a:avLst/>
          </a:prstGeom>
          <a:ln w="28575">
            <a:solidFill>
              <a:srgbClr val="FFC000"/>
            </a:solidFill>
          </a:ln>
        </p:spPr>
      </p:pic>
      <p:sp>
        <p:nvSpPr>
          <p:cNvPr id="9" name="矩形 8"/>
          <p:cNvSpPr/>
          <p:nvPr/>
        </p:nvSpPr>
        <p:spPr>
          <a:xfrm>
            <a:off x="5065873" y="1962259"/>
            <a:ext cx="2214629" cy="2695575"/>
          </a:xfrm>
          <a:prstGeom prst="rect">
            <a:avLst/>
          </a:prstGeom>
          <a:solidFill>
            <a:srgbClr val="F4F4F4"/>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404845" y="1411604"/>
            <a:ext cx="5178128" cy="3703656"/>
          </a:xfrm>
          <a:prstGeom prst="rect">
            <a:avLst/>
          </a:prstGeom>
        </p:spPr>
      </p:pic>
      <p:pic>
        <p:nvPicPr>
          <p:cNvPr id="30" name="Picture 19" descr="E:\产品部\球机资料\球机图片\star light\Logo_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169450" y="6497697"/>
            <a:ext cx="908392" cy="2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组合 27">
            <a:extLst>
              <a:ext uri="{FF2B5EF4-FFF2-40B4-BE49-F238E27FC236}">
                <a16:creationId xmlns:a16="http://schemas.microsoft.com/office/drawing/2014/main" id="{918EC582-632D-4A5D-A298-587EBDC20ED4}"/>
              </a:ext>
            </a:extLst>
          </p:cNvPr>
          <p:cNvGrpSpPr/>
          <p:nvPr/>
        </p:nvGrpSpPr>
        <p:grpSpPr>
          <a:xfrm>
            <a:off x="0" y="2753360"/>
            <a:ext cx="687365" cy="4104640"/>
            <a:chOff x="0" y="2753360"/>
            <a:chExt cx="687365" cy="4104640"/>
          </a:xfrm>
        </p:grpSpPr>
        <p:sp>
          <p:nvSpPr>
            <p:cNvPr id="29" name="矩形 28">
              <a:extLst>
                <a:ext uri="{FF2B5EF4-FFF2-40B4-BE49-F238E27FC236}">
                  <a16:creationId xmlns:a16="http://schemas.microsoft.com/office/drawing/2014/main" id="{4C2C0DB9-5710-47FA-A0AC-C1EDA7395BE4}"/>
                </a:ext>
              </a:extLst>
            </p:cNvPr>
            <p:cNvSpPr/>
            <p:nvPr/>
          </p:nvSpPr>
          <p:spPr>
            <a:xfrm>
              <a:off x="0"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35906" y="2868828"/>
              <a:ext cx="615553" cy="3873704"/>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800" b="1" dirty="0"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Product Introduction</a:t>
              </a:r>
              <a:endParaRPr lang="en-US" altLang="zh-CN" sz="28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pic>
        <p:nvPicPr>
          <p:cNvPr id="14" name="图片 13"/>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546994" y="339285"/>
            <a:ext cx="4076652" cy="2914649"/>
          </a:xfrm>
          <a:prstGeom prst="ellipse">
            <a:avLst/>
          </a:prstGeom>
        </p:spPr>
      </p:pic>
      <p:pic>
        <p:nvPicPr>
          <p:cNvPr id="15" name="图片 14"/>
          <p:cNvPicPr>
            <a:picLocks noChangeAspect="1"/>
          </p:cNvPicPr>
          <p:nvPr/>
        </p:nvPicPr>
        <p:blipFill>
          <a:blip r:embed="rId14" cstate="email">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8454510" y="2919766"/>
            <a:ext cx="766122" cy="741606"/>
          </a:xfrm>
          <a:prstGeom prst="rect">
            <a:avLst/>
          </a:prstGeom>
        </p:spPr>
      </p:pic>
    </p:spTree>
    <p:extLst>
      <p:ext uri="{BB962C8B-B14F-4D97-AF65-F5344CB8AC3E}">
        <p14:creationId xmlns:p14="http://schemas.microsoft.com/office/powerpoint/2010/main" val="3918769654"/>
      </p:ext>
    </p:extLst>
  </p:cSld>
  <p:clrMapOvr>
    <a:masterClrMapping/>
  </p:clrMapOvr>
  <mc:AlternateContent xmlns:mc="http://schemas.openxmlformats.org/markup-compatibility/2006" xmlns:p14="http://schemas.microsoft.com/office/powerpoint/2010/main">
    <mc:Choice Requires="p14">
      <p:transition spd="med" p14:dur="700" advTm="6361">
        <p:fade/>
      </p:transition>
    </mc:Choice>
    <mc:Fallback xmlns="">
      <p:transition spd="med" advTm="6361">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609096" y="5015375"/>
            <a:ext cx="2084206" cy="1482322"/>
          </a:xfrm>
          <a:prstGeom prst="rect">
            <a:avLst/>
          </a:prstGeom>
          <a:ln>
            <a:noFill/>
          </a:ln>
          <a:effectLst>
            <a:softEdge rad="112500"/>
          </a:effectLst>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52709" y="219556"/>
            <a:ext cx="3580374" cy="3347188"/>
          </a:xfrm>
          <a:prstGeom prst="ellipse">
            <a:avLst/>
          </a:prstGeom>
          <a:ln>
            <a:noFill/>
          </a:ln>
          <a:effectLst>
            <a:softEdge rad="112500"/>
          </a:effectLst>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6533" y="503105"/>
            <a:ext cx="4690747" cy="2880098"/>
          </a:xfrm>
          <a:prstGeom prst="rect">
            <a:avLst/>
          </a:prstGeom>
        </p:spPr>
      </p:pic>
      <p:sp>
        <p:nvSpPr>
          <p:cNvPr id="18" name="矩形 17"/>
          <p:cNvSpPr/>
          <p:nvPr/>
        </p:nvSpPr>
        <p:spPr>
          <a:xfrm>
            <a:off x="6732483" y="1154486"/>
            <a:ext cx="4800600" cy="738664"/>
          </a:xfrm>
          <a:prstGeom prst="rect">
            <a:avLst/>
          </a:prstGeom>
        </p:spPr>
        <p:txBody>
          <a:bodyPr wrap="square">
            <a:spAutoFit/>
          </a:bodyPr>
          <a:lstStyle/>
          <a:p>
            <a:pPr marL="342900" indent="-342900">
              <a:lnSpc>
                <a:spcPct val="150000"/>
              </a:lnSpc>
              <a:buFont typeface="+mj-lt"/>
              <a:buAutoNum type="arabicPeriod"/>
            </a:pPr>
            <a:r>
              <a:rPr lang="en-US" altLang="zh-CN" sz="1400" dirty="0">
                <a:latin typeface="Segoe UI" panose="020B0502040204020203" pitchFamily="34" charset="0"/>
                <a:ea typeface="微软雅黑" panose="020B0503020204020204" charset="-122"/>
                <a:cs typeface="Segoe UI" panose="020B0502040204020203" pitchFamily="34" charset="0"/>
              </a:rPr>
              <a:t>SD card slot: </a:t>
            </a:r>
          </a:p>
          <a:p>
            <a:pPr marL="342900" indent="-342900">
              <a:lnSpc>
                <a:spcPct val="150000"/>
              </a:lnSpc>
              <a:buFont typeface="+mj-lt"/>
              <a:buAutoNum type="arabicPeriod"/>
            </a:pPr>
            <a:r>
              <a:rPr lang="en-US" altLang="zh-CN" sz="1400" dirty="0">
                <a:latin typeface="Segoe UI" panose="020B0502040204020203" pitchFamily="34" charset="0"/>
                <a:ea typeface="微软雅黑" panose="020B0503020204020204" charset="-122"/>
                <a:cs typeface="Segoe UI" panose="020B0502040204020203" pitchFamily="34" charset="0"/>
              </a:rPr>
              <a:t>Reset button</a:t>
            </a:r>
          </a:p>
        </p:txBody>
      </p:sp>
      <p:sp>
        <p:nvSpPr>
          <p:cNvPr id="17" name="矩形 16"/>
          <p:cNvSpPr/>
          <p:nvPr/>
        </p:nvSpPr>
        <p:spPr>
          <a:xfrm>
            <a:off x="1422043" y="4401821"/>
            <a:ext cx="5159499" cy="2139047"/>
          </a:xfrm>
          <a:prstGeom prst="rect">
            <a:avLst/>
          </a:prstGeom>
        </p:spPr>
        <p:txBody>
          <a:bodyPr wrap="square">
            <a:spAutoFit/>
          </a:bodyPr>
          <a:lstStyle/>
          <a:p>
            <a:pPr marL="342900" indent="-342900">
              <a:lnSpc>
                <a:spcPct val="150000"/>
              </a:lnSpc>
              <a:buFont typeface="+mj-lt"/>
              <a:buAutoNum type="arabicPeriod"/>
            </a:pPr>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1</a:t>
            </a:r>
            <a:r>
              <a:rPr lang="zh-CN" altLang="en-US"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a:t>
            </a:r>
            <a:r>
              <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RJ45: connect to a standard Ethernet cable, support POE power supply</a:t>
            </a:r>
          </a:p>
          <a:p>
            <a:pPr marL="342900" indent="-342900">
              <a:lnSpc>
                <a:spcPct val="150000"/>
              </a:lnSpc>
              <a:buFont typeface="+mj-lt"/>
              <a:buAutoNum type="arabicPeriod"/>
            </a:pPr>
            <a:r>
              <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1*Power input: DC12V (±30%)</a:t>
            </a:r>
          </a:p>
          <a:p>
            <a:pPr marL="342900" indent="-342900">
              <a:buFont typeface="+mj-lt"/>
              <a:buAutoNum type="arabicPeriod"/>
            </a:pPr>
            <a:r>
              <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1</a:t>
            </a:r>
            <a:r>
              <a:rPr lang="zh-CN" altLang="en-US"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a:t>
            </a:r>
            <a:r>
              <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Power out: DC12V, </a:t>
            </a:r>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0.165mA </a:t>
            </a:r>
          </a:p>
          <a:p>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       (</a:t>
            </a:r>
            <a:r>
              <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PFR4K-D does not </a:t>
            </a:r>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support)</a:t>
            </a:r>
            <a:endPar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endParaRPr>
          </a:p>
          <a:p>
            <a:pPr marL="342900" indent="-342900">
              <a:lnSpc>
                <a:spcPct val="150000"/>
              </a:lnSpc>
              <a:buFont typeface="+mj-lt"/>
              <a:buAutoNum type="arabicPeriod" startAt="4"/>
            </a:pPr>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Alarm </a:t>
            </a:r>
            <a:r>
              <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port: 1 </a:t>
            </a:r>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input</a:t>
            </a:r>
            <a:r>
              <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 </a:t>
            </a:r>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5 output</a:t>
            </a:r>
            <a:endPar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endParaRPr>
          </a:p>
          <a:p>
            <a:pPr marL="342900" indent="-342900">
              <a:lnSpc>
                <a:spcPct val="150000"/>
              </a:lnSpc>
              <a:buFont typeface="+mj-lt"/>
              <a:buAutoNum type="arabicPeriod" startAt="4"/>
            </a:pPr>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1*Power </a:t>
            </a:r>
            <a:r>
              <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input: AC24V(±30</a:t>
            </a:r>
            <a:r>
              <a:rPr lang="en-US" altLang="zh-CN" sz="1400" dirty="0" smtClean="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rPr>
              <a:t>%)</a:t>
            </a:r>
            <a:endParaRPr lang="en-US" altLang="zh-CN" sz="1400" dirty="0">
              <a:solidFill>
                <a:schemeClr val="tx1">
                  <a:lumMod val="85000"/>
                  <a:lumOff val="15000"/>
                </a:schemeClr>
              </a:solidFill>
              <a:latin typeface="Segoe UI" panose="020B0502040204020203" pitchFamily="34" charset="0"/>
              <a:ea typeface="微软雅黑" panose="020B0503020204020204" charset="-122"/>
              <a:cs typeface="Segoe UI" panose="020B0502040204020203" pitchFamily="34" charset="0"/>
              <a:sym typeface="+mn-ea"/>
            </a:endParaRPr>
          </a:p>
        </p:txBody>
      </p:sp>
      <p:sp>
        <p:nvSpPr>
          <p:cNvPr id="22" name="Rectangle 18">
            <a:extLst>
              <a:ext uri="{FF2B5EF4-FFF2-40B4-BE49-F238E27FC236}">
                <a16:creationId xmlns:a16="http://schemas.microsoft.com/office/drawing/2014/main" id="{3998B479-E940-458F-8D0F-4E12D0AA06A0}"/>
              </a:ext>
            </a:extLst>
          </p:cNvPr>
          <p:cNvSpPr/>
          <p:nvPr/>
        </p:nvSpPr>
        <p:spPr>
          <a:xfrm rot="5400000">
            <a:off x="-366918" y="1692000"/>
            <a:ext cx="3420000" cy="3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微软雅黑" panose="020B0503020204020204" charset="-122"/>
              <a:ea typeface="微软雅黑" panose="020B0503020204020204" charset="-122"/>
            </a:endParaRPr>
          </a:p>
        </p:txBody>
      </p:sp>
      <p:sp>
        <p:nvSpPr>
          <p:cNvPr id="23" name="Rectangle 18">
            <a:extLst>
              <a:ext uri="{FF2B5EF4-FFF2-40B4-BE49-F238E27FC236}">
                <a16:creationId xmlns:a16="http://schemas.microsoft.com/office/drawing/2014/main" id="{35207FB7-5383-4EE1-A9A2-F5B2C85B53CF}"/>
              </a:ext>
            </a:extLst>
          </p:cNvPr>
          <p:cNvSpPr/>
          <p:nvPr/>
        </p:nvSpPr>
        <p:spPr>
          <a:xfrm rot="5400000">
            <a:off x="5113062" y="5131160"/>
            <a:ext cx="3420000" cy="3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微软雅黑" panose="020B0503020204020204" charset="-122"/>
              <a:ea typeface="微软雅黑" panose="020B0503020204020204" charset="-122"/>
            </a:endParaRPr>
          </a:p>
        </p:txBody>
      </p:sp>
      <p:grpSp>
        <p:nvGrpSpPr>
          <p:cNvPr id="26" name="组合 25">
            <a:extLst>
              <a:ext uri="{FF2B5EF4-FFF2-40B4-BE49-F238E27FC236}">
                <a16:creationId xmlns:a16="http://schemas.microsoft.com/office/drawing/2014/main" id="{A150259D-BD06-4834-A965-24D04524CF37}"/>
              </a:ext>
            </a:extLst>
          </p:cNvPr>
          <p:cNvGrpSpPr/>
          <p:nvPr/>
        </p:nvGrpSpPr>
        <p:grpSpPr>
          <a:xfrm rot="16200000">
            <a:off x="1603201" y="3505310"/>
            <a:ext cx="838200" cy="838200"/>
            <a:chOff x="4767418" y="4071504"/>
            <a:chExt cx="838200" cy="838200"/>
          </a:xfrm>
        </p:grpSpPr>
        <p:pic>
          <p:nvPicPr>
            <p:cNvPr id="25" name="图形 24">
              <a:extLst>
                <a:ext uri="{FF2B5EF4-FFF2-40B4-BE49-F238E27FC236}">
                  <a16:creationId xmlns:a16="http://schemas.microsoft.com/office/drawing/2014/main" id="{CACAB561-4DC6-409A-B7BA-297EE97F9DB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767418" y="4071504"/>
              <a:ext cx="838200" cy="838200"/>
            </a:xfrm>
            <a:prstGeom prst="rect">
              <a:avLst/>
            </a:prstGeom>
          </p:spPr>
        </p:pic>
        <p:pic>
          <p:nvPicPr>
            <p:cNvPr id="24" name="图形 23">
              <a:extLst>
                <a:ext uri="{FF2B5EF4-FFF2-40B4-BE49-F238E27FC236}">
                  <a16:creationId xmlns:a16="http://schemas.microsoft.com/office/drawing/2014/main" id="{B0DDCEE4-9B41-4EFD-818E-71BEF29CD9F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948393" y="4290579"/>
              <a:ext cx="476250" cy="400050"/>
            </a:xfrm>
            <a:prstGeom prst="rect">
              <a:avLst/>
            </a:prstGeom>
          </p:spPr>
        </p:pic>
      </p:grpSp>
      <p:grpSp>
        <p:nvGrpSpPr>
          <p:cNvPr id="27" name="组合 26">
            <a:extLst>
              <a:ext uri="{FF2B5EF4-FFF2-40B4-BE49-F238E27FC236}">
                <a16:creationId xmlns:a16="http://schemas.microsoft.com/office/drawing/2014/main" id="{F008D2DD-2EF0-498C-8C75-B48F81D9EBEA}"/>
              </a:ext>
            </a:extLst>
          </p:cNvPr>
          <p:cNvGrpSpPr/>
          <p:nvPr/>
        </p:nvGrpSpPr>
        <p:grpSpPr>
          <a:xfrm rot="5400000" flipH="1">
            <a:off x="10298851" y="316286"/>
            <a:ext cx="838200" cy="838200"/>
            <a:chOff x="4767418" y="4071504"/>
            <a:chExt cx="838200" cy="838200"/>
          </a:xfrm>
        </p:grpSpPr>
        <p:pic>
          <p:nvPicPr>
            <p:cNvPr id="28" name="图形 27">
              <a:extLst>
                <a:ext uri="{FF2B5EF4-FFF2-40B4-BE49-F238E27FC236}">
                  <a16:creationId xmlns:a16="http://schemas.microsoft.com/office/drawing/2014/main" id="{B2B7DDF9-F9AD-4BC8-AD72-24696B909A8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767418" y="4071504"/>
              <a:ext cx="838200" cy="838200"/>
            </a:xfrm>
            <a:prstGeom prst="rect">
              <a:avLst/>
            </a:prstGeom>
          </p:spPr>
        </p:pic>
        <p:pic>
          <p:nvPicPr>
            <p:cNvPr id="29" name="图形 28">
              <a:extLst>
                <a:ext uri="{FF2B5EF4-FFF2-40B4-BE49-F238E27FC236}">
                  <a16:creationId xmlns:a16="http://schemas.microsoft.com/office/drawing/2014/main" id="{E0BA7AE1-9405-4655-B4C7-3B14371E78E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948393" y="4290579"/>
              <a:ext cx="476250" cy="400050"/>
            </a:xfrm>
            <a:prstGeom prst="rect">
              <a:avLst/>
            </a:prstGeom>
          </p:spPr>
        </p:pic>
      </p:grpSp>
      <p:pic>
        <p:nvPicPr>
          <p:cNvPr id="30" name="Picture 19" descr="E:\产品部\球机资料\球机图片\star light\Logo_b.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1169450" y="6497697"/>
            <a:ext cx="908392" cy="2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descr="D:\沈达飞\7.11\雷达快操图片\图1-4.png"/>
          <p:cNvPicPr/>
          <p:nvPr/>
        </p:nvPicPr>
        <p:blipFill>
          <a:blip r:embed="rId12" cstate="email">
            <a:extLst>
              <a:ext uri="{28A0092B-C50C-407E-A947-70E740481C1C}">
                <a14:useLocalDpi xmlns:a14="http://schemas.microsoft.com/office/drawing/2010/main"/>
              </a:ext>
            </a:extLst>
          </a:blip>
          <a:srcRect/>
          <a:stretch>
            <a:fillRect/>
          </a:stretch>
        </p:blipFill>
        <p:spPr bwMode="auto">
          <a:xfrm>
            <a:off x="6858000" y="3799839"/>
            <a:ext cx="4863892" cy="2321187"/>
          </a:xfrm>
          <a:prstGeom prst="rect">
            <a:avLst/>
          </a:prstGeom>
          <a:noFill/>
          <a:ln>
            <a:noFill/>
          </a:ln>
        </p:spPr>
      </p:pic>
      <p:grpSp>
        <p:nvGrpSpPr>
          <p:cNvPr id="32" name="组合 31">
            <a:extLst>
              <a:ext uri="{FF2B5EF4-FFF2-40B4-BE49-F238E27FC236}">
                <a16:creationId xmlns:a16="http://schemas.microsoft.com/office/drawing/2014/main" id="{918EC582-632D-4A5D-A298-587EBDC20ED4}"/>
              </a:ext>
            </a:extLst>
          </p:cNvPr>
          <p:cNvGrpSpPr/>
          <p:nvPr/>
        </p:nvGrpSpPr>
        <p:grpSpPr>
          <a:xfrm>
            <a:off x="0" y="2753360"/>
            <a:ext cx="687365" cy="4104640"/>
            <a:chOff x="0" y="2753360"/>
            <a:chExt cx="687365" cy="4104640"/>
          </a:xfrm>
        </p:grpSpPr>
        <p:sp>
          <p:nvSpPr>
            <p:cNvPr id="33" name="矩形 32">
              <a:extLst>
                <a:ext uri="{FF2B5EF4-FFF2-40B4-BE49-F238E27FC236}">
                  <a16:creationId xmlns:a16="http://schemas.microsoft.com/office/drawing/2014/main" id="{4C2C0DB9-5710-47FA-A0AC-C1EDA7395BE4}"/>
                </a:ext>
              </a:extLst>
            </p:cNvPr>
            <p:cNvSpPr/>
            <p:nvPr/>
          </p:nvSpPr>
          <p:spPr>
            <a:xfrm>
              <a:off x="0"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35906" y="2868828"/>
              <a:ext cx="615553" cy="3873704"/>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800" b="1" dirty="0"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Product Introduction</a:t>
              </a:r>
              <a:endParaRPr lang="en-US" altLang="zh-CN" sz="28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4069663416"/>
      </p:ext>
    </p:extLst>
  </p:cSld>
  <p:clrMapOvr>
    <a:masterClrMapping/>
  </p:clrMapOvr>
  <mc:AlternateContent xmlns:mc="http://schemas.openxmlformats.org/markup-compatibility/2006" xmlns:p14="http://schemas.microsoft.com/office/powerpoint/2010/main">
    <mc:Choice Requires="p14">
      <p:transition spd="med" p14:dur="700" advTm="7981">
        <p:fade/>
      </p:transition>
    </mc:Choice>
    <mc:Fallback xmlns="">
      <p:transition spd="med" advTm="7981">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0" y="0"/>
            <a:ext cx="12192000" cy="6858000"/>
          </a:xfrm>
          <a:prstGeom prst="triangle">
            <a:avLst>
              <a:gd name="adj" fmla="val 100000"/>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111240" y="5168860"/>
            <a:ext cx="5999480" cy="1200329"/>
          </a:xfrm>
          <a:prstGeom prst="rect">
            <a:avLst/>
          </a:prstGeom>
          <a:noFill/>
        </p:spPr>
        <p:txBody>
          <a:bodyPr wrap="square" rtlCol="0">
            <a:spAutoFit/>
            <a:scene3d>
              <a:camera prst="orthographicFront"/>
              <a:lightRig rig="soft" dir="t"/>
            </a:scene3d>
            <a:sp3d prstMaterial="softEdge">
              <a:bevelT w="63500" h="12700"/>
            </a:sp3d>
          </a:bodyPr>
          <a:lstStyle/>
          <a:p>
            <a:r>
              <a:rPr lang="en-US" altLang="zh-CN" sz="3600" b="1" dirty="0" err="1" smtClean="0">
                <a:ln w="0">
                  <a:noFill/>
                </a:ln>
                <a:latin typeface="Arial Rounded MT Bold" panose="020F0704030504030204" pitchFamily="34" charset="0"/>
                <a:ea typeface="微软雅黑" panose="020B0503020204020204" pitchFamily="34" charset="-122"/>
              </a:rPr>
              <a:t>Installation&amp;Configuration</a:t>
            </a:r>
            <a:endParaRPr lang="en-US" altLang="zh-CN" sz="3600" b="1" dirty="0">
              <a:ln w="0">
                <a:noFill/>
              </a:ln>
              <a:latin typeface="Arial Rounded MT Bold" panose="020F0704030504030204" pitchFamily="34" charset="0"/>
              <a:ea typeface="微软雅黑" panose="020B0503020204020204" pitchFamily="34" charset="-122"/>
            </a:endParaRPr>
          </a:p>
          <a:p>
            <a:endParaRPr lang="en-US" altLang="zh-CN" sz="3600" b="1" dirty="0">
              <a:ln w="0">
                <a:noFill/>
              </a:ln>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5"/>
          <p:cNvSpPr txBox="1"/>
          <p:nvPr/>
        </p:nvSpPr>
        <p:spPr>
          <a:xfrm>
            <a:off x="6111240" y="5815191"/>
            <a:ext cx="6102698" cy="707886"/>
          </a:xfrm>
          <a:prstGeom prst="rect">
            <a:avLst/>
          </a:prstGeom>
          <a:noFill/>
        </p:spPr>
        <p:txBody>
          <a:bodyPr wrap="square" rtlCol="0">
            <a:spAutoFit/>
          </a:bodyPr>
          <a:lstStyle>
            <a:defPPr>
              <a:defRPr lang="zh-CN"/>
            </a:defPPr>
            <a:lvl1pPr marL="0" algn="l" defTabSz="1218323" rtl="0" eaLnBrk="1" latinLnBrk="0" hangingPunct="1">
              <a:defRPr sz="2400" kern="1200">
                <a:solidFill>
                  <a:schemeClr val="tx1"/>
                </a:solidFill>
                <a:latin typeface="+mn-lt"/>
                <a:ea typeface="+mn-ea"/>
                <a:cs typeface="+mn-cs"/>
              </a:defRPr>
            </a:lvl1pPr>
            <a:lvl2pPr marL="609585" algn="l" defTabSz="1218323" rtl="0" eaLnBrk="1" latinLnBrk="0" hangingPunct="1">
              <a:defRPr sz="2400" kern="1200">
                <a:solidFill>
                  <a:schemeClr val="tx1"/>
                </a:solidFill>
                <a:latin typeface="+mn-lt"/>
                <a:ea typeface="+mn-ea"/>
                <a:cs typeface="+mn-cs"/>
              </a:defRPr>
            </a:lvl2pPr>
            <a:lvl3pPr marL="1219170" algn="l" defTabSz="1218323" rtl="0" eaLnBrk="1" latinLnBrk="0" hangingPunct="1">
              <a:defRPr sz="2400" kern="1200">
                <a:solidFill>
                  <a:schemeClr val="tx1"/>
                </a:solidFill>
                <a:latin typeface="+mn-lt"/>
                <a:ea typeface="+mn-ea"/>
                <a:cs typeface="+mn-cs"/>
              </a:defRPr>
            </a:lvl3pPr>
            <a:lvl4pPr marL="1828754" algn="l" defTabSz="1218323" rtl="0" eaLnBrk="1" latinLnBrk="0" hangingPunct="1">
              <a:defRPr sz="2400" kern="1200">
                <a:solidFill>
                  <a:schemeClr val="tx1"/>
                </a:solidFill>
                <a:latin typeface="+mn-lt"/>
                <a:ea typeface="+mn-ea"/>
                <a:cs typeface="+mn-cs"/>
              </a:defRPr>
            </a:lvl4pPr>
            <a:lvl5pPr marL="2438339" algn="l" defTabSz="1218323" rtl="0" eaLnBrk="1" latinLnBrk="0" hangingPunct="1">
              <a:defRPr sz="2400" kern="1200">
                <a:solidFill>
                  <a:schemeClr val="tx1"/>
                </a:solidFill>
                <a:latin typeface="+mn-lt"/>
                <a:ea typeface="+mn-ea"/>
                <a:cs typeface="+mn-cs"/>
              </a:defRPr>
            </a:lvl5pPr>
            <a:lvl6pPr marL="3047924" algn="l" defTabSz="1218323" rtl="0" eaLnBrk="1" latinLnBrk="0" hangingPunct="1">
              <a:defRPr sz="2400" kern="1200">
                <a:solidFill>
                  <a:schemeClr val="tx1"/>
                </a:solidFill>
                <a:latin typeface="+mn-lt"/>
                <a:ea typeface="+mn-ea"/>
                <a:cs typeface="+mn-cs"/>
              </a:defRPr>
            </a:lvl6pPr>
            <a:lvl7pPr marL="3656662" algn="l" defTabSz="1218323" rtl="0" eaLnBrk="1" latinLnBrk="0" hangingPunct="1">
              <a:defRPr sz="2400" kern="1200">
                <a:solidFill>
                  <a:schemeClr val="tx1"/>
                </a:solidFill>
                <a:latin typeface="+mn-lt"/>
                <a:ea typeface="+mn-ea"/>
                <a:cs typeface="+mn-cs"/>
              </a:defRPr>
            </a:lvl7pPr>
            <a:lvl8pPr marL="4266247" algn="l" defTabSz="1218323" rtl="0" eaLnBrk="1" latinLnBrk="0" hangingPunct="1">
              <a:defRPr sz="2400" kern="1200">
                <a:solidFill>
                  <a:schemeClr val="tx1"/>
                </a:solidFill>
                <a:latin typeface="+mn-lt"/>
                <a:ea typeface="+mn-ea"/>
                <a:cs typeface="+mn-cs"/>
              </a:defRPr>
            </a:lvl8pPr>
            <a:lvl9pPr marL="4875831" algn="l" defTabSz="1218323" rtl="0" eaLnBrk="1" latinLnBrk="0" hangingPunct="1">
              <a:defRPr sz="2400" kern="1200">
                <a:solidFill>
                  <a:schemeClr val="tx1"/>
                </a:solidFill>
                <a:latin typeface="+mn-lt"/>
                <a:ea typeface="+mn-ea"/>
                <a:cs typeface="+mn-cs"/>
              </a:defRPr>
            </a:lvl9pPr>
          </a:lstStyle>
          <a:p>
            <a:r>
              <a:rPr lang="en-US" altLang="zh-CN" sz="20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Installation </a:t>
            </a:r>
            <a:r>
              <a:rPr lang="en-US" altLang="zh-CN"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of required support, supportable PTZ access/platform and web configuration </a:t>
            </a:r>
            <a:r>
              <a:rPr lang="en-US" altLang="zh-CN" sz="20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process</a:t>
            </a:r>
            <a:endParaRPr lang="en-US" altLang="zh-CN"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62AE0B90-B66F-4932-B169-CCD2F623060B}"/>
              </a:ext>
            </a:extLst>
          </p:cNvPr>
          <p:cNvSpPr/>
          <p:nvPr/>
        </p:nvSpPr>
        <p:spPr>
          <a:xfrm>
            <a:off x="5224373" y="4565430"/>
            <a:ext cx="144000" cy="1313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矩形 13"/>
          <p:cNvSpPr/>
          <p:nvPr/>
        </p:nvSpPr>
        <p:spPr>
          <a:xfrm>
            <a:off x="1066800" y="570636"/>
            <a:ext cx="2159876" cy="2400657"/>
          </a:xfrm>
          <a:prstGeom prst="rect">
            <a:avLst/>
          </a:prstGeom>
        </p:spPr>
        <p:txBody>
          <a:bodyPr wrap="square">
            <a:spAutoFit/>
          </a:bodyPr>
          <a:lstStyle/>
          <a:p>
            <a:pPr algn="ctr"/>
            <a:r>
              <a:rPr lang="en-US" altLang="zh-CN" sz="15000" b="1" dirty="0" smtClean="0">
                <a:ln w="0">
                  <a:noFill/>
                </a:ln>
                <a:latin typeface="微软雅黑" panose="020B0503020204020204" pitchFamily="34" charset="-122"/>
                <a:ea typeface="微软雅黑" panose="020B0503020204020204" pitchFamily="34" charset="-122"/>
              </a:rPr>
              <a:t>2.</a:t>
            </a:r>
            <a:endParaRPr lang="zh-CN" altLang="en-US" sz="15000" dirty="0">
              <a:latin typeface="微软雅黑" panose="020B0503020204020204" pitchFamily="34" charset="-122"/>
              <a:ea typeface="微软雅黑" panose="020B0503020204020204" pitchFamily="34" charset="-122"/>
            </a:endParaRPr>
          </a:p>
        </p:txBody>
      </p:sp>
      <p:pic>
        <p:nvPicPr>
          <p:cNvPr id="8" name="Picture 19" descr="E:\产品部\球机资料\球机图片\star light\Logo_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929" y="6302698"/>
            <a:ext cx="1246554" cy="37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3620" y="1986456"/>
            <a:ext cx="5795553" cy="2916000"/>
          </a:xfrm>
          <a:prstGeom prst="rect">
            <a:avLst/>
          </a:prstGeom>
        </p:spPr>
      </p:pic>
    </p:spTree>
    <p:extLst>
      <p:ext uri="{BB962C8B-B14F-4D97-AF65-F5344CB8AC3E}">
        <p14:creationId xmlns:p14="http://schemas.microsoft.com/office/powerpoint/2010/main" val="1736687557"/>
      </p:ext>
    </p:extLst>
  </p:cSld>
  <p:clrMapOvr>
    <a:masterClrMapping/>
  </p:clrMapOvr>
  <mc:AlternateContent xmlns:mc="http://schemas.openxmlformats.org/markup-compatibility/2006" xmlns:p14="http://schemas.microsoft.com/office/powerpoint/2010/main">
    <mc:Choice Requires="p14">
      <p:transition spd="med" p14:dur="700" advTm="4822">
        <p:fade/>
      </p:transition>
    </mc:Choice>
    <mc:Fallback xmlns="">
      <p:transition spd="med" advTm="4822">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矩形 8"/>
          <p:cNvSpPr/>
          <p:nvPr/>
        </p:nvSpPr>
        <p:spPr>
          <a:xfrm>
            <a:off x="3983439" y="-15241"/>
            <a:ext cx="8208561" cy="6873241"/>
          </a:xfrm>
          <a:prstGeom prst="rect">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64" y="-15240"/>
            <a:ext cx="4393987" cy="6873240"/>
          </a:xfrm>
          <a:prstGeom prst="rect">
            <a:avLst/>
          </a:prstGeom>
        </p:spPr>
      </p:pic>
      <p:grpSp>
        <p:nvGrpSpPr>
          <p:cNvPr id="22" name="组合 21"/>
          <p:cNvGrpSpPr/>
          <p:nvPr/>
        </p:nvGrpSpPr>
        <p:grpSpPr>
          <a:xfrm>
            <a:off x="4734440" y="168869"/>
            <a:ext cx="6756525" cy="1138773"/>
            <a:chOff x="4756445" y="95119"/>
            <a:chExt cx="6756525" cy="1138773"/>
          </a:xfrm>
        </p:grpSpPr>
        <p:sp>
          <p:nvSpPr>
            <p:cNvPr id="15" name="TextBox 17"/>
            <p:cNvSpPr txBox="1"/>
            <p:nvPr/>
          </p:nvSpPr>
          <p:spPr>
            <a:xfrm>
              <a:off x="6327148" y="95119"/>
              <a:ext cx="5185822" cy="1138773"/>
            </a:xfrm>
            <a:prstGeom prst="rect">
              <a:avLst/>
            </a:prstGeom>
            <a:noFill/>
          </p:spPr>
          <p:txBody>
            <a:bodyPr wrap="square" rtlCol="0">
              <a:spAutoFit/>
            </a:bodyPr>
            <a:lstStyle/>
            <a:p>
              <a:pPr algn="just"/>
              <a:r>
                <a:rPr lang="en-US" altLang="zh-CN" sz="1700" dirty="0" smtClean="0">
                  <a:latin typeface="Segoe UI" panose="020B0502040204020203" pitchFamily="34" charset="0"/>
                  <a:cs typeface="Segoe UI" panose="020B0502040204020203" pitchFamily="34" charset="0"/>
                </a:rPr>
                <a:t>For </a:t>
              </a:r>
              <a:r>
                <a:rPr lang="en-US" altLang="zh-CN" sz="1700" dirty="0">
                  <a:latin typeface="Segoe UI" panose="020B0502040204020203" pitchFamily="34" charset="0"/>
                  <a:cs typeface="Segoe UI" panose="020B0502040204020203" pitchFamily="34" charset="0"/>
                </a:rPr>
                <a:t>the installation application of single radar, we designed an integrated </a:t>
              </a:r>
              <a:r>
                <a:rPr lang="en-US" altLang="zh-CN" sz="1700" dirty="0" smtClean="0">
                  <a:latin typeface="Segoe UI" panose="020B0502040204020203" pitchFamily="34" charset="0"/>
                  <a:cs typeface="Segoe UI" panose="020B0502040204020203" pitchFamily="34" charset="0"/>
                </a:rPr>
                <a:t>mounting </a:t>
              </a:r>
              <a:r>
                <a:rPr lang="en-US" altLang="zh-CN" sz="1700" dirty="0">
                  <a:latin typeface="Segoe UI" panose="020B0502040204020203" pitchFamily="34" charset="0"/>
                  <a:cs typeface="Segoe UI" panose="020B0502040204020203" pitchFamily="34" charset="0"/>
                </a:rPr>
                <a:t>bracket, which has </a:t>
              </a:r>
              <a:r>
                <a:rPr lang="en-US" altLang="zh-CN" sz="1700" dirty="0" smtClean="0">
                  <a:latin typeface="Segoe UI" panose="020B0502040204020203" pitchFamily="34" charset="0"/>
                  <a:cs typeface="Segoe UI" panose="020B0502040204020203" pitchFamily="34" charset="0"/>
                </a:rPr>
                <a:t>junction function and </a:t>
              </a:r>
              <a:r>
                <a:rPr lang="en-US" altLang="zh-CN" sz="1700" dirty="0">
                  <a:latin typeface="Segoe UI" panose="020B0502040204020203" pitchFamily="34" charset="0"/>
                  <a:cs typeface="Segoe UI" panose="020B0502040204020203" pitchFamily="34" charset="0"/>
                </a:rPr>
                <a:t>supports vertical / horizontal </a:t>
              </a:r>
              <a:r>
                <a:rPr lang="en-US" altLang="zh-CN" sz="1700" dirty="0" smtClean="0">
                  <a:latin typeface="Segoe UI" panose="020B0502040204020203" pitchFamily="34" charset="0"/>
                  <a:cs typeface="Segoe UI" panose="020B0502040204020203" pitchFamily="34" charset="0"/>
                </a:rPr>
                <a:t>multi-angle </a:t>
              </a:r>
              <a:r>
                <a:rPr lang="en-US" altLang="zh-CN" sz="1700" dirty="0">
                  <a:latin typeface="Segoe UI" panose="020B0502040204020203" pitchFamily="34" charset="0"/>
                  <a:cs typeface="Segoe UI" panose="020B0502040204020203" pitchFamily="34" charset="0"/>
                </a:rPr>
                <a:t>adjustment. </a:t>
              </a:r>
              <a:endParaRPr lang="zh-CN" altLang="en-US" sz="1700" dirty="0">
                <a:solidFill>
                  <a:prstClr val="black">
                    <a:lumMod val="65000"/>
                    <a:lumOff val="35000"/>
                  </a:prstClr>
                </a:solidFill>
                <a:latin typeface="Segoe UI" panose="020B0502040204020203" pitchFamily="34" charset="0"/>
                <a:ea typeface="微软雅黑" panose="020B0503020204020204" charset="-122"/>
                <a:cs typeface="Segoe UI" panose="020B0502040204020203" pitchFamily="34" charset="0"/>
                <a:sym typeface="+mn-ea"/>
              </a:endParaRPr>
            </a:p>
          </p:txBody>
        </p:sp>
        <p:sp>
          <p:nvSpPr>
            <p:cNvPr id="17" name="矩形 16">
              <a:extLst>
                <a:ext uri="{FF2B5EF4-FFF2-40B4-BE49-F238E27FC236}">
                  <a16:creationId xmlns:a16="http://schemas.microsoft.com/office/drawing/2014/main" id="{A91E7E58-DFCB-4F47-B139-385B35D71CC8}"/>
                </a:ext>
              </a:extLst>
            </p:cNvPr>
            <p:cNvSpPr/>
            <p:nvPr/>
          </p:nvSpPr>
          <p:spPr>
            <a:xfrm>
              <a:off x="5948976" y="106624"/>
              <a:ext cx="160735" cy="11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cs typeface="Segoe UI" panose="020B0502040204020203" pitchFamily="34" charset="0"/>
              </a:endParaRPr>
            </a:p>
          </p:txBody>
        </p:sp>
        <p:grpSp>
          <p:nvGrpSpPr>
            <p:cNvPr id="5" name="组合 4"/>
            <p:cNvGrpSpPr/>
            <p:nvPr/>
          </p:nvGrpSpPr>
          <p:grpSpPr>
            <a:xfrm>
              <a:off x="4756445" y="233703"/>
              <a:ext cx="858851" cy="861842"/>
              <a:chOff x="6441964" y="4902741"/>
              <a:chExt cx="936344" cy="900000"/>
            </a:xfrm>
          </p:grpSpPr>
          <p:sp>
            <p:nvSpPr>
              <p:cNvPr id="20" name="椭圆 19"/>
              <p:cNvSpPr/>
              <p:nvPr/>
            </p:nvSpPr>
            <p:spPr>
              <a:xfrm>
                <a:off x="6441964" y="4902741"/>
                <a:ext cx="900000" cy="900000"/>
              </a:xfrm>
              <a:prstGeom prst="ellipse">
                <a:avLst/>
              </a:prstGeom>
              <a:solidFill>
                <a:schemeClr val="tx1">
                  <a:lumMod val="85000"/>
                  <a:lumOff val="1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Segoe UI" panose="020B0502040204020203" pitchFamily="34" charset="0"/>
                  <a:cs typeface="Segoe UI" panose="020B0502040204020203" pitchFamily="34" charset="0"/>
                </a:endParaRPr>
              </a:p>
            </p:txBody>
          </p:sp>
          <p:sp>
            <p:nvSpPr>
              <p:cNvPr id="18" name="message-from-phone_77065"/>
              <p:cNvSpPr>
                <a:spLocks noChangeAspect="1"/>
              </p:cNvSpPr>
              <p:nvPr/>
            </p:nvSpPr>
            <p:spPr bwMode="auto">
              <a:xfrm>
                <a:off x="6614067" y="5073380"/>
                <a:ext cx="605115" cy="425349"/>
              </a:xfrm>
              <a:custGeom>
                <a:avLst/>
                <a:gdLst>
                  <a:gd name="T0" fmla="*/ 2569 w 2817"/>
                  <a:gd name="T1" fmla="*/ 281 h 1983"/>
                  <a:gd name="T2" fmla="*/ 2142 w 2817"/>
                  <a:gd name="T3" fmla="*/ 96 h 1983"/>
                  <a:gd name="T4" fmla="*/ 1900 w 2817"/>
                  <a:gd name="T5" fmla="*/ 32 h 1983"/>
                  <a:gd name="T6" fmla="*/ 401 w 2817"/>
                  <a:gd name="T7" fmla="*/ 0 h 1983"/>
                  <a:gd name="T8" fmla="*/ 290 w 2817"/>
                  <a:gd name="T9" fmla="*/ 30 h 1983"/>
                  <a:gd name="T10" fmla="*/ 195 w 2817"/>
                  <a:gd name="T11" fmla="*/ 277 h 1983"/>
                  <a:gd name="T12" fmla="*/ 175 w 2817"/>
                  <a:gd name="T13" fmla="*/ 450 h 1983"/>
                  <a:gd name="T14" fmla="*/ 0 w 2817"/>
                  <a:gd name="T15" fmla="*/ 1278 h 1983"/>
                  <a:gd name="T16" fmla="*/ 351 w 2817"/>
                  <a:gd name="T17" fmla="*/ 1983 h 1983"/>
                  <a:gd name="T18" fmla="*/ 638 w 2817"/>
                  <a:gd name="T19" fmla="*/ 1666 h 1983"/>
                  <a:gd name="T20" fmla="*/ 675 w 2817"/>
                  <a:gd name="T21" fmla="*/ 1409 h 1983"/>
                  <a:gd name="T22" fmla="*/ 795 w 2817"/>
                  <a:gd name="T23" fmla="*/ 1343 h 1983"/>
                  <a:gd name="T24" fmla="*/ 865 w 2817"/>
                  <a:gd name="T25" fmla="*/ 1211 h 1983"/>
                  <a:gd name="T26" fmla="*/ 838 w 2817"/>
                  <a:gd name="T27" fmla="*/ 987 h 1983"/>
                  <a:gd name="T28" fmla="*/ 1589 w 2817"/>
                  <a:gd name="T29" fmla="*/ 932 h 1983"/>
                  <a:gd name="T30" fmla="*/ 1876 w 2817"/>
                  <a:gd name="T31" fmla="*/ 662 h 1983"/>
                  <a:gd name="T32" fmla="*/ 2142 w 2817"/>
                  <a:gd name="T33" fmla="*/ 598 h 1983"/>
                  <a:gd name="T34" fmla="*/ 2569 w 2817"/>
                  <a:gd name="T35" fmla="*/ 414 h 1983"/>
                  <a:gd name="T36" fmla="*/ 2817 w 2817"/>
                  <a:gd name="T37" fmla="*/ 347 h 1983"/>
                  <a:gd name="T38" fmla="*/ 1410 w 2817"/>
                  <a:gd name="T39" fmla="*/ 800 h 1983"/>
                  <a:gd name="T40" fmla="*/ 1210 w 2817"/>
                  <a:gd name="T41" fmla="*/ 734 h 1983"/>
                  <a:gd name="T42" fmla="*/ 1410 w 2817"/>
                  <a:gd name="T43" fmla="*/ 667 h 1983"/>
                  <a:gd name="T44" fmla="*/ 1410 w 2817"/>
                  <a:gd name="T45" fmla="*/ 800 h 1983"/>
                  <a:gd name="T46" fmla="*/ 1277 w 2817"/>
                  <a:gd name="T47" fmla="*/ 542 h 1983"/>
                  <a:gd name="T48" fmla="*/ 1277 w 2817"/>
                  <a:gd name="T49" fmla="*/ 409 h 1983"/>
                  <a:gd name="T50" fmla="*/ 1477 w 2817"/>
                  <a:gd name="T51" fmla="*/ 476 h 1983"/>
                  <a:gd name="T52" fmla="*/ 1410 w 2817"/>
                  <a:gd name="T53" fmla="*/ 285 h 1983"/>
                  <a:gd name="T54" fmla="*/ 1210 w 2817"/>
                  <a:gd name="T55" fmla="*/ 218 h 1983"/>
                  <a:gd name="T56" fmla="*/ 1410 w 2817"/>
                  <a:gd name="T57" fmla="*/ 151 h 1983"/>
                  <a:gd name="T58" fmla="*/ 1410 w 2817"/>
                  <a:gd name="T59" fmla="*/ 285 h 1983"/>
                  <a:gd name="T60" fmla="*/ 1909 w 2817"/>
                  <a:gd name="T61" fmla="*/ 529 h 1983"/>
                  <a:gd name="T62" fmla="*/ 2009 w 2817"/>
                  <a:gd name="T63" fmla="*/ 166 h 1983"/>
                  <a:gd name="T64" fmla="*/ 2327 w 2817"/>
                  <a:gd name="T65" fmla="*/ 465 h 1983"/>
                  <a:gd name="T66" fmla="*/ 2144 w 2817"/>
                  <a:gd name="T67" fmla="*/ 229 h 1983"/>
                  <a:gd name="T68" fmla="*/ 2445 w 2817"/>
                  <a:gd name="T69" fmla="*/ 347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17" h="1983">
                    <a:moveTo>
                      <a:pt x="2750" y="281"/>
                    </a:moveTo>
                    <a:lnTo>
                      <a:pt x="2569" y="281"/>
                    </a:lnTo>
                    <a:cubicBezTo>
                      <a:pt x="2540" y="174"/>
                      <a:pt x="2442" y="96"/>
                      <a:pt x="2327" y="96"/>
                    </a:cubicBezTo>
                    <a:lnTo>
                      <a:pt x="2142" y="96"/>
                    </a:lnTo>
                    <a:cubicBezTo>
                      <a:pt x="2141" y="61"/>
                      <a:pt x="2112" y="32"/>
                      <a:pt x="2076" y="32"/>
                    </a:cubicBezTo>
                    <a:lnTo>
                      <a:pt x="1900" y="32"/>
                    </a:lnTo>
                    <a:cubicBezTo>
                      <a:pt x="1888" y="13"/>
                      <a:pt x="1867" y="0"/>
                      <a:pt x="1843" y="0"/>
                    </a:cubicBezTo>
                    <a:lnTo>
                      <a:pt x="401" y="0"/>
                    </a:lnTo>
                    <a:cubicBezTo>
                      <a:pt x="378" y="0"/>
                      <a:pt x="355" y="4"/>
                      <a:pt x="333" y="13"/>
                    </a:cubicBezTo>
                    <a:lnTo>
                      <a:pt x="290" y="30"/>
                    </a:lnTo>
                    <a:cubicBezTo>
                      <a:pt x="221" y="58"/>
                      <a:pt x="177" y="124"/>
                      <a:pt x="177" y="198"/>
                    </a:cubicBezTo>
                    <a:cubicBezTo>
                      <a:pt x="177" y="226"/>
                      <a:pt x="183" y="252"/>
                      <a:pt x="195" y="277"/>
                    </a:cubicBezTo>
                    <a:cubicBezTo>
                      <a:pt x="201" y="290"/>
                      <a:pt x="212" y="318"/>
                      <a:pt x="212" y="352"/>
                    </a:cubicBezTo>
                    <a:cubicBezTo>
                      <a:pt x="210" y="366"/>
                      <a:pt x="191" y="410"/>
                      <a:pt x="175" y="450"/>
                    </a:cubicBezTo>
                    <a:cubicBezTo>
                      <a:pt x="109" y="603"/>
                      <a:pt x="0" y="861"/>
                      <a:pt x="0" y="1189"/>
                    </a:cubicBezTo>
                    <a:lnTo>
                      <a:pt x="0" y="1278"/>
                    </a:lnTo>
                    <a:cubicBezTo>
                      <a:pt x="0" y="1666"/>
                      <a:pt x="0" y="1758"/>
                      <a:pt x="46" y="1848"/>
                    </a:cubicBezTo>
                    <a:cubicBezTo>
                      <a:pt x="95" y="1941"/>
                      <a:pt x="235" y="1983"/>
                      <a:pt x="351" y="1983"/>
                    </a:cubicBezTo>
                    <a:cubicBezTo>
                      <a:pt x="388" y="1983"/>
                      <a:pt x="422" y="1979"/>
                      <a:pt x="455" y="1972"/>
                    </a:cubicBezTo>
                    <a:cubicBezTo>
                      <a:pt x="651" y="1927"/>
                      <a:pt x="643" y="1770"/>
                      <a:pt x="638" y="1666"/>
                    </a:cubicBezTo>
                    <a:cubicBezTo>
                      <a:pt x="634" y="1580"/>
                      <a:pt x="633" y="1479"/>
                      <a:pt x="632" y="1418"/>
                    </a:cubicBezTo>
                    <a:lnTo>
                      <a:pt x="675" y="1409"/>
                    </a:lnTo>
                    <a:cubicBezTo>
                      <a:pt x="701" y="1404"/>
                      <a:pt x="721" y="1384"/>
                      <a:pt x="727" y="1359"/>
                    </a:cubicBezTo>
                    <a:lnTo>
                      <a:pt x="795" y="1343"/>
                    </a:lnTo>
                    <a:cubicBezTo>
                      <a:pt x="823" y="1337"/>
                      <a:pt x="847" y="1319"/>
                      <a:pt x="860" y="1293"/>
                    </a:cubicBezTo>
                    <a:cubicBezTo>
                      <a:pt x="874" y="1268"/>
                      <a:pt x="875" y="1238"/>
                      <a:pt x="865" y="1211"/>
                    </a:cubicBezTo>
                    <a:cubicBezTo>
                      <a:pt x="853" y="1184"/>
                      <a:pt x="840" y="1141"/>
                      <a:pt x="839" y="1093"/>
                    </a:cubicBezTo>
                    <a:cubicBezTo>
                      <a:pt x="838" y="1053"/>
                      <a:pt x="838" y="1016"/>
                      <a:pt x="838" y="987"/>
                    </a:cubicBezTo>
                    <a:lnTo>
                      <a:pt x="1406" y="987"/>
                    </a:lnTo>
                    <a:cubicBezTo>
                      <a:pt x="1471" y="987"/>
                      <a:pt x="1534" y="968"/>
                      <a:pt x="1589" y="932"/>
                    </a:cubicBezTo>
                    <a:lnTo>
                      <a:pt x="1737" y="833"/>
                    </a:lnTo>
                    <a:cubicBezTo>
                      <a:pt x="1799" y="791"/>
                      <a:pt x="1848" y="731"/>
                      <a:pt x="1876" y="662"/>
                    </a:cubicBezTo>
                    <a:lnTo>
                      <a:pt x="2076" y="662"/>
                    </a:lnTo>
                    <a:cubicBezTo>
                      <a:pt x="2112" y="662"/>
                      <a:pt x="2141" y="634"/>
                      <a:pt x="2142" y="598"/>
                    </a:cubicBezTo>
                    <a:lnTo>
                      <a:pt x="2327" y="598"/>
                    </a:lnTo>
                    <a:cubicBezTo>
                      <a:pt x="2442" y="598"/>
                      <a:pt x="2540" y="520"/>
                      <a:pt x="2569" y="414"/>
                    </a:cubicBezTo>
                    <a:lnTo>
                      <a:pt x="2750" y="414"/>
                    </a:lnTo>
                    <a:cubicBezTo>
                      <a:pt x="2787" y="414"/>
                      <a:pt x="2817" y="384"/>
                      <a:pt x="2817" y="347"/>
                    </a:cubicBezTo>
                    <a:cubicBezTo>
                      <a:pt x="2817" y="310"/>
                      <a:pt x="2787" y="281"/>
                      <a:pt x="2750" y="281"/>
                    </a:cubicBezTo>
                    <a:close/>
                    <a:moveTo>
                      <a:pt x="1410" y="800"/>
                    </a:moveTo>
                    <a:lnTo>
                      <a:pt x="1277" y="800"/>
                    </a:lnTo>
                    <a:cubicBezTo>
                      <a:pt x="1240" y="800"/>
                      <a:pt x="1210" y="770"/>
                      <a:pt x="1210" y="734"/>
                    </a:cubicBezTo>
                    <a:cubicBezTo>
                      <a:pt x="1210" y="697"/>
                      <a:pt x="1240" y="667"/>
                      <a:pt x="1277" y="667"/>
                    </a:cubicBezTo>
                    <a:lnTo>
                      <a:pt x="1410" y="667"/>
                    </a:lnTo>
                    <a:cubicBezTo>
                      <a:pt x="1447" y="667"/>
                      <a:pt x="1477" y="697"/>
                      <a:pt x="1477" y="734"/>
                    </a:cubicBezTo>
                    <a:cubicBezTo>
                      <a:pt x="1477" y="770"/>
                      <a:pt x="1447" y="800"/>
                      <a:pt x="1410" y="800"/>
                    </a:cubicBezTo>
                    <a:close/>
                    <a:moveTo>
                      <a:pt x="1410" y="542"/>
                    </a:moveTo>
                    <a:lnTo>
                      <a:pt x="1277" y="542"/>
                    </a:lnTo>
                    <a:cubicBezTo>
                      <a:pt x="1240" y="542"/>
                      <a:pt x="1210" y="513"/>
                      <a:pt x="1210" y="476"/>
                    </a:cubicBezTo>
                    <a:cubicBezTo>
                      <a:pt x="1210" y="439"/>
                      <a:pt x="1240" y="409"/>
                      <a:pt x="1277" y="409"/>
                    </a:cubicBezTo>
                    <a:lnTo>
                      <a:pt x="1410" y="409"/>
                    </a:lnTo>
                    <a:cubicBezTo>
                      <a:pt x="1447" y="409"/>
                      <a:pt x="1477" y="439"/>
                      <a:pt x="1477" y="476"/>
                    </a:cubicBezTo>
                    <a:cubicBezTo>
                      <a:pt x="1477" y="513"/>
                      <a:pt x="1447" y="542"/>
                      <a:pt x="1410" y="542"/>
                    </a:cubicBezTo>
                    <a:close/>
                    <a:moveTo>
                      <a:pt x="1410" y="285"/>
                    </a:moveTo>
                    <a:lnTo>
                      <a:pt x="1277" y="285"/>
                    </a:lnTo>
                    <a:cubicBezTo>
                      <a:pt x="1240" y="285"/>
                      <a:pt x="1210" y="255"/>
                      <a:pt x="1210" y="218"/>
                    </a:cubicBezTo>
                    <a:cubicBezTo>
                      <a:pt x="1210" y="181"/>
                      <a:pt x="1240" y="151"/>
                      <a:pt x="1277" y="151"/>
                    </a:cubicBezTo>
                    <a:lnTo>
                      <a:pt x="1410" y="151"/>
                    </a:lnTo>
                    <a:cubicBezTo>
                      <a:pt x="1447" y="151"/>
                      <a:pt x="1477" y="181"/>
                      <a:pt x="1477" y="218"/>
                    </a:cubicBezTo>
                    <a:cubicBezTo>
                      <a:pt x="1477" y="255"/>
                      <a:pt x="1447" y="285"/>
                      <a:pt x="1410" y="285"/>
                    </a:cubicBezTo>
                    <a:close/>
                    <a:moveTo>
                      <a:pt x="2009" y="529"/>
                    </a:moveTo>
                    <a:lnTo>
                      <a:pt x="1909" y="529"/>
                    </a:lnTo>
                    <a:lnTo>
                      <a:pt x="1909" y="166"/>
                    </a:lnTo>
                    <a:lnTo>
                      <a:pt x="2009" y="166"/>
                    </a:lnTo>
                    <a:lnTo>
                      <a:pt x="2009" y="529"/>
                    </a:lnTo>
                    <a:close/>
                    <a:moveTo>
                      <a:pt x="2327" y="465"/>
                    </a:moveTo>
                    <a:lnTo>
                      <a:pt x="2144" y="465"/>
                    </a:lnTo>
                    <a:lnTo>
                      <a:pt x="2144" y="229"/>
                    </a:lnTo>
                    <a:lnTo>
                      <a:pt x="2327" y="229"/>
                    </a:lnTo>
                    <a:cubicBezTo>
                      <a:pt x="2392" y="229"/>
                      <a:pt x="2445" y="282"/>
                      <a:pt x="2445" y="347"/>
                    </a:cubicBezTo>
                    <a:cubicBezTo>
                      <a:pt x="2445" y="412"/>
                      <a:pt x="2392" y="465"/>
                      <a:pt x="2327" y="465"/>
                    </a:cubicBezTo>
                    <a:close/>
                  </a:path>
                </a:pathLst>
              </a:custGeom>
              <a:solidFill>
                <a:srgbClr val="FFC000"/>
              </a:solidFill>
              <a:ln>
                <a:noFill/>
              </a:ln>
            </p:spPr>
            <p:txBody>
              <a:bodyPr/>
              <a:lstStyle/>
              <a:p>
                <a:endParaRPr lang="zh-CN" altLang="en-US" sz="1200">
                  <a:latin typeface="Segoe UI" panose="020B0502040204020203" pitchFamily="34" charset="0"/>
                  <a:cs typeface="Segoe UI" panose="020B0502040204020203" pitchFamily="34" charset="0"/>
                </a:endParaRPr>
              </a:p>
            </p:txBody>
          </p:sp>
          <p:sp>
            <p:nvSpPr>
              <p:cNvPr id="19" name="矩形 18"/>
              <p:cNvSpPr/>
              <p:nvPr/>
            </p:nvSpPr>
            <p:spPr>
              <a:xfrm>
                <a:off x="6460448" y="5464812"/>
                <a:ext cx="917860" cy="224983"/>
              </a:xfrm>
              <a:prstGeom prst="rect">
                <a:avLst/>
              </a:prstGeom>
            </p:spPr>
            <p:txBody>
              <a:bodyPr wrap="none">
                <a:spAutoFit/>
              </a:bodyPr>
              <a:lstStyle/>
              <a:p>
                <a:r>
                  <a:rPr lang="en-US" altLang="zh-CN" sz="800" b="1" dirty="0">
                    <a:solidFill>
                      <a:srgbClr val="FFC000"/>
                    </a:solidFill>
                    <a:latin typeface="Segoe UI" panose="020B0502040204020203" pitchFamily="34" charset="0"/>
                    <a:ea typeface="Segoe UI" panose="020B0502040204020203" pitchFamily="34" charset="0"/>
                    <a:cs typeface="Segoe UI" panose="020B0502040204020203" pitchFamily="34" charset="0"/>
                  </a:rPr>
                  <a:t>Easy to install</a:t>
                </a:r>
                <a:endParaRPr lang="zh-CN" altLang="en-US" sz="400" b="1" dirty="0">
                  <a:solidFill>
                    <a:srgbClr val="FFC000"/>
                  </a:solidFill>
                  <a:latin typeface="Segoe UI" panose="020B0502040204020203" pitchFamily="34" charset="0"/>
                  <a:cs typeface="Segoe UI" panose="020B0502040204020203" pitchFamily="34" charset="0"/>
                </a:endParaRPr>
              </a:p>
            </p:txBody>
          </p:sp>
        </p:grpSp>
      </p:grpSp>
      <p:sp>
        <p:nvSpPr>
          <p:cNvPr id="73" name="TextBox 17"/>
          <p:cNvSpPr txBox="1"/>
          <p:nvPr/>
        </p:nvSpPr>
        <p:spPr>
          <a:xfrm>
            <a:off x="9297174" y="1493590"/>
            <a:ext cx="3384262" cy="923330"/>
          </a:xfrm>
          <a:prstGeom prst="rect">
            <a:avLst/>
          </a:prstGeom>
          <a:noFill/>
        </p:spPr>
        <p:txBody>
          <a:bodyPr wrap="square" rtlCol="0">
            <a:spAutoFit/>
          </a:bodyPr>
          <a:lstStyle/>
          <a:p>
            <a:pPr>
              <a:lnSpc>
                <a:spcPct val="150000"/>
              </a:lnSpc>
            </a:pPr>
            <a:r>
              <a:rPr lang="en-US" altLang="zh-CN" b="1" dirty="0" smtClean="0">
                <a:solidFill>
                  <a:prstClr val="black">
                    <a:lumMod val="65000"/>
                    <a:lumOff val="35000"/>
                  </a:prstClr>
                </a:solidFill>
                <a:latin typeface="Segoe UI" panose="020B0502040204020203" pitchFamily="34" charset="0"/>
                <a:ea typeface="微软雅黑" panose="020B0503020204020204" charset="-122"/>
                <a:cs typeface="Segoe UI" panose="020B0502040204020203" pitchFamily="34" charset="0"/>
                <a:sym typeface="+mn-ea"/>
              </a:rPr>
              <a:t>Pitch angles:</a:t>
            </a:r>
          </a:p>
          <a:p>
            <a:pPr>
              <a:lnSpc>
                <a:spcPct val="150000"/>
              </a:lnSpc>
            </a:pPr>
            <a:r>
              <a:rPr lang="en-US" altLang="zh-CN" dirty="0" smtClean="0">
                <a:solidFill>
                  <a:prstClr val="black">
                    <a:lumMod val="65000"/>
                    <a:lumOff val="35000"/>
                  </a:prstClr>
                </a:solidFill>
                <a:latin typeface="Segoe UI" panose="020B0502040204020203" pitchFamily="34" charset="0"/>
                <a:ea typeface="微软雅黑" panose="020B0503020204020204" charset="-122"/>
                <a:cs typeface="Segoe UI" panose="020B0502040204020203" pitchFamily="34" charset="0"/>
                <a:sym typeface="+mn-ea"/>
              </a:rPr>
              <a:t>20° to -80°/-20° to 90°</a:t>
            </a:r>
          </a:p>
        </p:txBody>
      </p:sp>
      <p:grpSp>
        <p:nvGrpSpPr>
          <p:cNvPr id="11" name="组合 10"/>
          <p:cNvGrpSpPr/>
          <p:nvPr/>
        </p:nvGrpSpPr>
        <p:grpSpPr>
          <a:xfrm>
            <a:off x="3229962" y="1026412"/>
            <a:ext cx="6667057" cy="4318586"/>
            <a:chOff x="6615239" y="379892"/>
            <a:chExt cx="6003623" cy="3888847"/>
          </a:xfrm>
        </p:grpSpPr>
        <p:pic>
          <p:nvPicPr>
            <p:cNvPr id="31" name="图片 30"/>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6615239" y="379892"/>
              <a:ext cx="6003623" cy="3888847"/>
            </a:xfrm>
            <a:prstGeom prst="rect">
              <a:avLst/>
            </a:prstGeom>
          </p:spPr>
        </p:pic>
        <p:cxnSp>
          <p:nvCxnSpPr>
            <p:cNvPr id="40" name="曲线连接符 39"/>
            <p:cNvCxnSpPr/>
            <p:nvPr/>
          </p:nvCxnSpPr>
          <p:spPr>
            <a:xfrm rot="5400000" flipH="1" flipV="1">
              <a:off x="9076964" y="1736437"/>
              <a:ext cx="801159" cy="366092"/>
            </a:xfrm>
            <a:prstGeom prst="curvedConnector3">
              <a:avLst>
                <a:gd name="adj1" fmla="val 145112"/>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a:off x="9986676" y="1209462"/>
              <a:ext cx="0" cy="1376680"/>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97174" y="2513751"/>
            <a:ext cx="1230093" cy="989840"/>
          </a:xfrm>
          <a:prstGeom prst="rect">
            <a:avLst/>
          </a:prstGeom>
        </p:spPr>
      </p:pic>
      <p:pic>
        <p:nvPicPr>
          <p:cNvPr id="7" name="图片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18668" y="2411456"/>
            <a:ext cx="1180702" cy="1100503"/>
          </a:xfrm>
          <a:prstGeom prst="rect">
            <a:avLst/>
          </a:prstGeom>
        </p:spPr>
      </p:pic>
      <p:pic>
        <p:nvPicPr>
          <p:cNvPr id="8" name="图片 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97174" y="4342699"/>
            <a:ext cx="1294581" cy="1037963"/>
          </a:xfrm>
          <a:prstGeom prst="rect">
            <a:avLst/>
          </a:prstGeom>
        </p:spPr>
      </p:pic>
      <p:sp>
        <p:nvSpPr>
          <p:cNvPr id="30" name="TextBox 17"/>
          <p:cNvSpPr txBox="1"/>
          <p:nvPr/>
        </p:nvSpPr>
        <p:spPr>
          <a:xfrm>
            <a:off x="9297174" y="3446742"/>
            <a:ext cx="3384262" cy="873894"/>
          </a:xfrm>
          <a:prstGeom prst="rect">
            <a:avLst/>
          </a:prstGeom>
          <a:noFill/>
        </p:spPr>
        <p:txBody>
          <a:bodyPr wrap="square" rtlCol="0">
            <a:spAutoFit/>
          </a:bodyPr>
          <a:lstStyle/>
          <a:p>
            <a:pPr>
              <a:lnSpc>
                <a:spcPct val="150000"/>
              </a:lnSpc>
            </a:pPr>
            <a:r>
              <a:rPr lang="en-US" altLang="zh-CN" b="1" dirty="0" smtClean="0">
                <a:solidFill>
                  <a:prstClr val="black">
                    <a:lumMod val="65000"/>
                    <a:lumOff val="35000"/>
                  </a:prstClr>
                </a:solidFill>
                <a:latin typeface="Segoe UI" panose="020B0502040204020203" pitchFamily="34" charset="0"/>
                <a:ea typeface="微软雅黑" panose="020B0503020204020204" charset="-122"/>
                <a:cs typeface="Segoe UI" panose="020B0502040204020203" pitchFamily="34" charset="0"/>
                <a:sym typeface="+mn-ea"/>
              </a:rPr>
              <a:t>Horizontal angles:</a:t>
            </a:r>
          </a:p>
          <a:p>
            <a:pPr>
              <a:lnSpc>
                <a:spcPct val="150000"/>
              </a:lnSpc>
            </a:pPr>
            <a:r>
              <a:rPr lang="en-US" altLang="zh-CN" dirty="0" smtClean="0">
                <a:solidFill>
                  <a:prstClr val="black">
                    <a:lumMod val="65000"/>
                    <a:lumOff val="35000"/>
                  </a:prstClr>
                </a:solidFill>
                <a:latin typeface="Segoe UI" panose="020B0502040204020203" pitchFamily="34" charset="0"/>
                <a:ea typeface="微软雅黑" panose="020B0503020204020204" charset="-122"/>
                <a:cs typeface="Segoe UI" panose="020B0502040204020203" pitchFamily="34" charset="0"/>
                <a:sym typeface="+mn-ea"/>
              </a:rPr>
              <a:t>-48° to 48° </a:t>
            </a:r>
            <a:endParaRPr lang="zh-CN" altLang="en-US" dirty="0">
              <a:solidFill>
                <a:prstClr val="black">
                  <a:lumMod val="65000"/>
                  <a:lumOff val="35000"/>
                </a:prstClr>
              </a:solidFill>
              <a:latin typeface="Segoe UI" panose="020B0502040204020203" pitchFamily="34" charset="0"/>
              <a:ea typeface="微软雅黑" panose="020B0503020204020204" charset="-122"/>
              <a:cs typeface="Segoe UI" panose="020B0502040204020203" pitchFamily="34" charset="0"/>
              <a:sym typeface="+mn-ea"/>
            </a:endParaRPr>
          </a:p>
        </p:txBody>
      </p:sp>
      <p:sp>
        <p:nvSpPr>
          <p:cNvPr id="12" name="矩形 11"/>
          <p:cNvSpPr/>
          <p:nvPr/>
        </p:nvSpPr>
        <p:spPr>
          <a:xfrm>
            <a:off x="9034933" y="1493589"/>
            <a:ext cx="3157068" cy="3911159"/>
          </a:xfrm>
          <a:prstGeom prst="rect">
            <a:avLst/>
          </a:prstGeom>
          <a:noFill/>
          <a:ln w="63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tretch>
            <a:fillRect/>
          </a:stretch>
        </p:blipFill>
        <p:spPr>
          <a:xfrm>
            <a:off x="-1814195" y="2952325"/>
            <a:ext cx="8694816" cy="5632067"/>
          </a:xfrm>
          <a:prstGeom prst="rect">
            <a:avLst/>
          </a:prstGeom>
        </p:spPr>
      </p:pic>
      <p:sp>
        <p:nvSpPr>
          <p:cNvPr id="23" name="矩形 22"/>
          <p:cNvSpPr/>
          <p:nvPr/>
        </p:nvSpPr>
        <p:spPr>
          <a:xfrm>
            <a:off x="-8289" y="-15241"/>
            <a:ext cx="4417515" cy="707315"/>
          </a:xfrm>
          <a:prstGeom prst="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45961" y="107584"/>
            <a:ext cx="4309014" cy="461665"/>
          </a:xfrm>
          <a:prstGeom prst="rect">
            <a:avLst/>
          </a:prstGeom>
          <a:solidFill>
            <a:srgbClr val="FFC000"/>
          </a:solidFill>
        </p:spPr>
        <p:txBody>
          <a:bodyPr wrap="square" rtlCol="0">
            <a:spAutoFit/>
          </a:bodyPr>
          <a:lstStyle/>
          <a:p>
            <a:r>
              <a:rPr lang="en-US" altLang="zh-CN" sz="2400" b="1" dirty="0" smtClean="0">
                <a:latin typeface="Arial" panose="020B0604020202020204" pitchFamily="34" charset="0"/>
                <a:cs typeface="Arial" panose="020B0604020202020204" pitchFamily="34" charset="0"/>
              </a:rPr>
              <a:t>Installation Mode: PFB510W</a:t>
            </a:r>
            <a:endParaRPr lang="zh-CN" altLang="en-US" sz="2400" b="1" dirty="0">
              <a:latin typeface="Arial" panose="020B0604020202020204" pitchFamily="34" charset="0"/>
              <a:cs typeface="Arial" panose="020B0604020202020204" pitchFamily="34" charset="0"/>
            </a:endParaRPr>
          </a:p>
        </p:txBody>
      </p:sp>
      <p:grpSp>
        <p:nvGrpSpPr>
          <p:cNvPr id="36" name="组合 35">
            <a:extLst>
              <a:ext uri="{FF2B5EF4-FFF2-40B4-BE49-F238E27FC236}">
                <a16:creationId xmlns:a16="http://schemas.microsoft.com/office/drawing/2014/main" id="{918EC582-632D-4A5D-A298-587EBDC20ED4}"/>
              </a:ext>
            </a:extLst>
          </p:cNvPr>
          <p:cNvGrpSpPr/>
          <p:nvPr/>
        </p:nvGrpSpPr>
        <p:grpSpPr>
          <a:xfrm>
            <a:off x="-8289" y="2753360"/>
            <a:ext cx="687365" cy="4104640"/>
            <a:chOff x="-69249" y="2753360"/>
            <a:chExt cx="687365" cy="4104640"/>
          </a:xfrm>
        </p:grpSpPr>
        <p:sp>
          <p:nvSpPr>
            <p:cNvPr id="37" name="矩形 36">
              <a:extLst>
                <a:ext uri="{FF2B5EF4-FFF2-40B4-BE49-F238E27FC236}">
                  <a16:creationId xmlns:a16="http://schemas.microsoft.com/office/drawing/2014/main" id="{4C2C0DB9-5710-47FA-A0AC-C1EDA7395BE4}"/>
                </a:ext>
              </a:extLst>
            </p:cNvPr>
            <p:cNvSpPr/>
            <p:nvPr/>
          </p:nvSpPr>
          <p:spPr>
            <a:xfrm>
              <a:off x="-69249" y="2753360"/>
              <a:ext cx="687365" cy="4104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566" y="2753360"/>
              <a:ext cx="553998" cy="4104640"/>
            </a:xfrm>
            <a:prstGeom prst="rect">
              <a:avLst/>
            </a:prstGeom>
            <a:noFill/>
            <a:ln>
              <a:noFill/>
            </a:ln>
          </p:spPr>
          <p:txBody>
            <a:bodyPr vert="eaVert" wrap="square" rtlCol="0">
              <a:spAutoFit/>
              <a:scene3d>
                <a:camera prst="orthographicFront"/>
                <a:lightRig rig="soft" dir="t"/>
              </a:scene3d>
              <a:sp3d prstMaterial="softEdge">
                <a:bevelT w="63500" h="12700"/>
              </a:sp3d>
            </a:bodyPr>
            <a:lstStyle/>
            <a:p>
              <a:pPr algn="ctr"/>
              <a:r>
                <a:rPr lang="en-US" altLang="zh-CN" sz="2400" b="1" dirty="0" err="1" smtClean="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Installation&amp;Configuration</a:t>
              </a:r>
              <a:endParaRPr lang="en-US" altLang="zh-CN" sz="2400" b="1" dirty="0">
                <a:ln w="0">
                  <a:noFill/>
                </a:ln>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2" name="组合 1"/>
          <p:cNvGrpSpPr/>
          <p:nvPr/>
        </p:nvGrpSpPr>
        <p:grpSpPr>
          <a:xfrm>
            <a:off x="4409226" y="5416323"/>
            <a:ext cx="7782774" cy="1429451"/>
            <a:chOff x="4409226" y="5416323"/>
            <a:chExt cx="8077430" cy="1429451"/>
          </a:xfrm>
        </p:grpSpPr>
        <p:pic>
          <p:nvPicPr>
            <p:cNvPr id="25" name="图片 2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78231" y="5416323"/>
              <a:ext cx="1690215" cy="1429451"/>
            </a:xfrm>
            <a:prstGeom prst="rect">
              <a:avLst/>
            </a:prstGeom>
            <a:solidFill>
              <a:srgbClr val="FFC000"/>
            </a:solidFill>
            <a:ln w="6350">
              <a:solidFill>
                <a:srgbClr val="FFC000"/>
              </a:solidFill>
            </a:ln>
          </p:spPr>
        </p:pic>
        <p:pic>
          <p:nvPicPr>
            <p:cNvPr id="26" name="图片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04446" y="5416323"/>
              <a:ext cx="1673785" cy="1429451"/>
            </a:xfrm>
            <a:prstGeom prst="rect">
              <a:avLst/>
            </a:prstGeom>
            <a:solidFill>
              <a:srgbClr val="FFC000"/>
            </a:solidFill>
            <a:ln w="6350">
              <a:solidFill>
                <a:srgbClr val="FFC000"/>
              </a:solidFill>
            </a:ln>
          </p:spPr>
        </p:pic>
        <p:pic>
          <p:nvPicPr>
            <p:cNvPr id="27" name="图片 2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09226" y="5416323"/>
              <a:ext cx="1673785" cy="1429451"/>
            </a:xfrm>
            <a:prstGeom prst="rect">
              <a:avLst/>
            </a:prstGeom>
            <a:solidFill>
              <a:srgbClr val="FFC000"/>
            </a:solidFill>
            <a:ln w="6350">
              <a:solidFill>
                <a:srgbClr val="FFC000"/>
              </a:solidFill>
            </a:ln>
          </p:spPr>
        </p:pic>
        <p:pic>
          <p:nvPicPr>
            <p:cNvPr id="28" name="图片 2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210062" y="5416323"/>
              <a:ext cx="1673785" cy="1429451"/>
            </a:xfrm>
            <a:prstGeom prst="rect">
              <a:avLst/>
            </a:prstGeom>
            <a:solidFill>
              <a:srgbClr val="FFC000"/>
            </a:solidFill>
            <a:ln w="6350">
              <a:solidFill>
                <a:srgbClr val="FFC000"/>
              </a:solidFill>
            </a:ln>
          </p:spPr>
        </p:pic>
        <p:pic>
          <p:nvPicPr>
            <p:cNvPr id="29" name="图片 2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812871" y="5416323"/>
              <a:ext cx="1673785" cy="1429451"/>
            </a:xfrm>
            <a:prstGeom prst="rect">
              <a:avLst/>
            </a:prstGeom>
            <a:solidFill>
              <a:srgbClr val="FFC000"/>
            </a:solidFill>
            <a:ln w="6350">
              <a:solidFill>
                <a:srgbClr val="FFC000"/>
              </a:solidFill>
            </a:ln>
          </p:spPr>
        </p:pic>
        <p:pic>
          <p:nvPicPr>
            <p:cNvPr id="32" name="Picture 19" descr="E:\产品部\球机资料\球机图片\star light\Logo_b.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1403844" y="6496950"/>
              <a:ext cx="908392" cy="2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461107337"/>
      </p:ext>
    </p:extLst>
  </p:cSld>
  <p:clrMapOvr>
    <a:masterClrMapping/>
  </p:clrMapOvr>
  <mc:AlternateContent xmlns:mc="http://schemas.openxmlformats.org/markup-compatibility/2006" xmlns:p14="http://schemas.microsoft.com/office/powerpoint/2010/main">
    <mc:Choice Requires="p14">
      <p:transition spd="med" p14:dur="700" advTm="8498">
        <p:fade/>
      </p:transition>
    </mc:Choice>
    <mc:Fallback xmlns="">
      <p:transition spd="med" advTm="8498">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1.3|1.1|1.4"/>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TIMING" val="|3.4"/>
</p:tagLst>
</file>

<file path=ppt/tags/tag4.xml><?xml version="1.0" encoding="utf-8"?>
<p:tagLst xmlns:a="http://schemas.openxmlformats.org/drawingml/2006/main" xmlns:r="http://schemas.openxmlformats.org/officeDocument/2006/relationships" xmlns:p="http://schemas.openxmlformats.org/presentationml/2006/main">
  <p:tag name="TIMING" val="|1.6"/>
</p:tagLst>
</file>

<file path=ppt/tags/tag5.xml><?xml version="1.0" encoding="utf-8"?>
<p:tagLst xmlns:a="http://schemas.openxmlformats.org/drawingml/2006/main" xmlns:r="http://schemas.openxmlformats.org/officeDocument/2006/relationships" xmlns:p="http://schemas.openxmlformats.org/presentationml/2006/main">
  <p:tag name="TIMING" val="|0.6|1.3|1.7|2.3|2|1.2"/>
</p:tagLst>
</file>

<file path=ppt/tags/tag6.xml><?xml version="1.0" encoding="utf-8"?>
<p:tagLst xmlns:a="http://schemas.openxmlformats.org/drawingml/2006/main" xmlns:r="http://schemas.openxmlformats.org/officeDocument/2006/relationships" xmlns:p="http://schemas.openxmlformats.org/presentationml/2006/main">
  <p:tag name="TIMING" val="|1.6|2.4|3.9"/>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摄图网">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prstDash val="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3600" dirty="0">
            <a:solidFill>
              <a:schemeClr val="tx1"/>
            </a:solidFill>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7276</TotalTime>
  <Words>1239</Words>
  <Application>Microsoft Office PowerPoint</Application>
  <PresentationFormat>宽屏</PresentationFormat>
  <Paragraphs>266</Paragraphs>
  <Slides>23</Slides>
  <Notes>21</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23</vt:i4>
      </vt:variant>
    </vt:vector>
  </HeadingPairs>
  <TitlesOfParts>
    <vt:vector size="35" baseType="lpstr">
      <vt:lpstr>Gill Sans</vt:lpstr>
      <vt:lpstr>Montserrat Semi Bold</vt:lpstr>
      <vt:lpstr>华文细黑</vt:lpstr>
      <vt:lpstr>宋体</vt:lpstr>
      <vt:lpstr>微软雅黑</vt:lpstr>
      <vt:lpstr>Arial</vt:lpstr>
      <vt:lpstr>Arial Rounded MT Bold</vt:lpstr>
      <vt:lpstr>Calibri</vt:lpstr>
      <vt:lpstr>Calibri Light</vt:lpstr>
      <vt:lpstr>Impact</vt:lpstr>
      <vt:lpstr>Segoe UI</vt:lpstr>
      <vt:lpstr>摄图网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摄图网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摄图网</dc:creator>
  <cp:lastModifiedBy>柯宏祥</cp:lastModifiedBy>
  <cp:revision>267</cp:revision>
  <dcterms:created xsi:type="dcterms:W3CDTF">2018-02-01T08:22:29Z</dcterms:created>
  <dcterms:modified xsi:type="dcterms:W3CDTF">2021-01-14T09:04:11Z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SEDS_HWMT_d46a6755">
    <vt:lpwstr>f245fa52_mFV3wz84Iyk3OspOlnv9qnRQLTQ=_8QgmryI4PzRjI4lJjCWos02jIglSPGU4JCtLFg6mVidY8UN9/QvCntlwTN8lvQ==_f6194b22</vt:lpwstr>
  </property>
</Properties>
</file>